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7.xml" ContentType="application/vnd.ms-powerpoint.comments+xml"/>
  <Override PartName="/ppt/comments/modernComment5.xml" ContentType="application/vnd.ms-powerpoint.comments+xml"/>
  <Override PartName="/ppt/comments/modernComment6.xml" ContentType="application/vnd.ms-powerpoint.comments+xml"/>
  <Override PartName="/ppt/comments/modernComment4.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57"/>
  </p:notesMasterIdLst>
  <p:handoutMasterIdLst>
    <p:handoutMasterId r:id="rId58"/>
  </p:handoutMasterIdLst>
  <p:sldIdLst>
    <p:sldId id="1720" r:id="rId7"/>
    <p:sldId id="1995" r:id="rId8"/>
    <p:sldId id="290" r:id="rId9"/>
    <p:sldId id="4537" r:id="rId10"/>
    <p:sldId id="2043" r:id="rId11"/>
    <p:sldId id="4526" r:id="rId12"/>
    <p:sldId id="2076137151" r:id="rId13"/>
    <p:sldId id="4533" r:id="rId14"/>
    <p:sldId id="2076137152" r:id="rId15"/>
    <p:sldId id="4536" r:id="rId16"/>
    <p:sldId id="4521" r:id="rId17"/>
    <p:sldId id="4534" r:id="rId18"/>
    <p:sldId id="2076137153" r:id="rId19"/>
    <p:sldId id="4523" r:id="rId20"/>
    <p:sldId id="4535" r:id="rId21"/>
    <p:sldId id="2076137154" r:id="rId22"/>
    <p:sldId id="4524" r:id="rId23"/>
    <p:sldId id="2076136774" r:id="rId24"/>
    <p:sldId id="4519" r:id="rId25"/>
    <p:sldId id="4540" r:id="rId26"/>
    <p:sldId id="4541" r:id="rId27"/>
    <p:sldId id="4538" r:id="rId28"/>
    <p:sldId id="4539" r:id="rId29"/>
    <p:sldId id="2076137155" r:id="rId30"/>
    <p:sldId id="2076137156" r:id="rId31"/>
    <p:sldId id="4545" r:id="rId32"/>
    <p:sldId id="4550" r:id="rId33"/>
    <p:sldId id="4520" r:id="rId34"/>
    <p:sldId id="268" r:id="rId35"/>
    <p:sldId id="4546" r:id="rId36"/>
    <p:sldId id="1891" r:id="rId37"/>
    <p:sldId id="2076137133" r:id="rId38"/>
    <p:sldId id="2076137064" r:id="rId39"/>
    <p:sldId id="2076137085" r:id="rId40"/>
    <p:sldId id="2076137134" r:id="rId41"/>
    <p:sldId id="2076136567" r:id="rId42"/>
    <p:sldId id="2076137157" r:id="rId43"/>
    <p:sldId id="4528" r:id="rId44"/>
    <p:sldId id="1529" r:id="rId45"/>
    <p:sldId id="1890" r:id="rId46"/>
    <p:sldId id="4514" r:id="rId47"/>
    <p:sldId id="2101" r:id="rId48"/>
    <p:sldId id="2076137150" r:id="rId49"/>
    <p:sldId id="2102" r:id="rId50"/>
    <p:sldId id="2076137146" r:id="rId51"/>
    <p:sldId id="2123" r:id="rId52"/>
    <p:sldId id="2126" r:id="rId53"/>
    <p:sldId id="2130" r:id="rId54"/>
    <p:sldId id="2076137149" r:id="rId55"/>
    <p:sldId id="1898"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5"/>
            <p14:sldId id="290"/>
            <p14:sldId id="4537"/>
            <p14:sldId id="2043"/>
            <p14:sldId id="4526"/>
            <p14:sldId id="2076137151"/>
            <p14:sldId id="4533"/>
            <p14:sldId id="2076137152"/>
            <p14:sldId id="4536"/>
            <p14:sldId id="4521"/>
            <p14:sldId id="4534"/>
            <p14:sldId id="2076137153"/>
            <p14:sldId id="4523"/>
            <p14:sldId id="4535"/>
            <p14:sldId id="2076137154"/>
            <p14:sldId id="4524"/>
            <p14:sldId id="2076136774"/>
            <p14:sldId id="4519"/>
            <p14:sldId id="4540"/>
            <p14:sldId id="4541"/>
            <p14:sldId id="4538"/>
            <p14:sldId id="4539"/>
            <p14:sldId id="2076137155"/>
            <p14:sldId id="2076137156"/>
            <p14:sldId id="4545"/>
            <p14:sldId id="4550"/>
            <p14:sldId id="4520"/>
            <p14:sldId id="268"/>
            <p14:sldId id="4546"/>
            <p14:sldId id="1891"/>
            <p14:sldId id="2076137133"/>
            <p14:sldId id="2076137064"/>
            <p14:sldId id="2076137085"/>
            <p14:sldId id="2076137134"/>
            <p14:sldId id="2076136567"/>
            <p14:sldId id="2076137157"/>
            <p14:sldId id="4528"/>
            <p14:sldId id="1529"/>
            <p14:sldId id="1890"/>
            <p14:sldId id="4514"/>
            <p14:sldId id="2101"/>
            <p14:sldId id="2076137150"/>
            <p14:sldId id="2102"/>
            <p14:sldId id="2076137146"/>
            <p14:sldId id="2123"/>
            <p14:sldId id="2126"/>
            <p14:sldId id="2130"/>
            <p14:sldId id="2076137149"/>
            <p14:sldId id="1898"/>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A125"/>
    <a:srgbClr val="B8B7B7"/>
    <a:srgbClr val="D83B01"/>
    <a:srgbClr val="6D3528"/>
    <a:srgbClr val="824D09"/>
    <a:srgbClr val="7BB82F"/>
    <a:srgbClr val="EAA027"/>
    <a:srgbClr val="FFFFFF"/>
    <a:srgbClr val="FBFBFB"/>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74865" autoAdjust="0"/>
  </p:normalViewPr>
  <p:slideViewPr>
    <p:cSldViewPr snapToGrid="0">
      <p:cViewPr varScale="1">
        <p:scale>
          <a:sx n="50" d="100"/>
          <a:sy n="50" d="100"/>
        </p:scale>
        <p:origin x="1292" y="28"/>
      </p:cViewPr>
      <p:guideLst/>
    </p:cSldViewPr>
  </p:slideViewPr>
  <p:outlineViewPr>
    <p:cViewPr>
      <p:scale>
        <a:sx n="33" d="100"/>
        <a:sy n="33" d="100"/>
      </p:scale>
      <p:origin x="0" y="-641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s>
</file>

<file path=ppt/comments/modernComment4.xml><?xml version="1.0" encoding="utf-8"?>
<p188:cmLst xmlns:a="http://schemas.openxmlformats.org/drawingml/2006/main" xmlns:r="http://schemas.openxmlformats.org/officeDocument/2006/relationships" xmlns:p188="http://schemas.microsoft.com/office/powerpoint/2018/8/main">
  <p188:cm id="{E0A233EA-9EBB-4740-874A-DC42612D8792}" authorId="{EE0EE14D-30B6-1275-133C-B126F381827D}" created="2019-10-22T15:09:42.097">
    <ac:deMkLst xmlns:ac="http://schemas.microsoft.com/office/drawing/2013/main/command">
      <pc:docMk xmlns:pc="http://schemas.microsoft.com/office/powerpoint/2013/main/command"/>
      <pc:sldMk xmlns:pc="http://schemas.microsoft.com/office/powerpoint/2013/main/command" cId="1039694445" sldId="2076136567"/>
      <ac:picMk id="1026" creationId="{944745E1-2D94-4862-913E-4335D2BB268C}"/>
    </ac:deMkLst>
    <p188:replyLst>
      <p188:reply id="{9B3462D4-EB95-4BC6-81DB-F562762F5EB8}" authorId="{C07A35DD-4371-2242-6ADA-2FA3F37BD4E1}" created="2019-11-01T22:51:17.131">
        <p188:txBody>
          <a:bodyPr/>
          <a:lstStyle/>
          <a:p>
            <a:r>
              <a:rPr lang="en-US"/>
              <a:t>This is a visual live on ACOM, we can can change to logo wall if needed</a:t>
            </a:r>
          </a:p>
        </p188:txBody>
      </p188:reply>
    </p188:replyLst>
    <p188:txBody>
      <a:bodyPr/>
      <a:lstStyle/>
      <a:p>
        <a:r>
          <a:rPr lang="en-US"/>
          <a:t>no go?   and having the VS logo on that language logo wall seems weird, no?</a:t>
        </a:r>
      </a:p>
    </p188:txBody>
  </p188:cm>
</p188:cmLst>
</file>

<file path=ppt/comments/modernComment5.xml><?xml version="1.0" encoding="utf-8"?>
<p188:cmLst xmlns:a="http://schemas.openxmlformats.org/drawingml/2006/main" xmlns:r="http://schemas.openxmlformats.org/officeDocument/2006/relationships" xmlns:p188="http://schemas.microsoft.com/office/powerpoint/2018/8/main">
  <p188:cm id="{EF98B4CE-7C6A-4EF1-BB0D-BA62CE20FE5C}" authorId="{EE0EE14D-30B6-1275-133C-B126F381827D}" created="2019-10-22T15:11:21.028">
    <pc:sldMkLst xmlns:pc="http://schemas.microsoft.com/office/powerpoint/2013/main/command">
      <pc:docMk/>
      <pc:sldMk cId="3715421549" sldId="2076137040"/>
    </pc:sldMkLst>
    <p188:replyLst>
      <p188:reply id="{5737184C-93D3-4BE5-BCB0-4B33DECA846A}" authorId="{D36AC874-A5C5-50CF-6A27-22D51BA3B5D7}" created="2019-10-22T16:53:01.279">
        <p188:txBody>
          <a:bodyPr/>
          <a:lstStyle/>
          <a:p>
            <a:r>
              <a:rPr lang="en-US"/>
              <a:t>Should we remove the "RELEASED" adornment up top? It's been out for over 6 months now. We're releasing v16.4 P3, but there are no new features in that release. The broad strokes themes on the slide are still applicable to VS2019, so if we want to stay at that level we can keep it.
However, if we want to take this opportunity to highlight some of the things that came in to VS2019 since we last used this (Build?) we can call out some of the key improvements that made it into the product since then:
- IntelliCode in-box (16.1)
- Improved Test Explorer (16.2)
- .NET Core 3.0 support (16.3)
- Preview of terminal, vertical tabs, new container dev tools, and XAML Hot Reload (16.4 Preview)
- Continued improvements in .NET productivity (refactoring capabilities) and C++ development
Thoughts?</a:t>
            </a:r>
          </a:p>
        </p188:txBody>
      </p188:reply>
      <p188:reply id="{0809EE78-D860-4E20-A971-AC219484DB78}" authorId="{D36AC874-A5C5-50CF-6A27-22D51BA3B5D7}" created="2019-10-24T19:03:27.816">
        <p188:txBody>
          <a:bodyPr/>
          <a:lstStyle/>
          <a:p>
            <a:r>
              <a:rPr lang="en-US"/>
              <a:t>Updated the speaker notes while keeping the points in the slide the same.</a:t>
            </a:r>
          </a:p>
        </p188:txBody>
      </p188:reply>
      <p188:reply id="{1332C8C8-E890-494D-9F83-4B819D575C62}" authorId="{E5DADB05-0F7B-31F5-8558-5FDCEEA036BF}" created="2019-10-24T20:59:05.013">
        <p188:txBody>
          <a:bodyPr/>
          <a:lstStyle/>
          <a:p>
            <a:r>
              <a:rPr lang="en-US"/>
              <a:t>great. thank you</a:t>
            </a:r>
          </a:p>
        </p188:txBody>
      </p188:reply>
      <p188:reply id="{ADF2A34A-56AA-46AF-BAEB-E637E567F9F8}" authorId="{E5DADB05-0F7B-31F5-8558-5FDCEEA036BF}" created="2019-10-24T20:59:38.445">
        <p188:txBody>
          <a:bodyPr/>
          <a:lstStyle/>
          <a:p>
            <a:r>
              <a:rPr lang="en-US"/>
              <a:t>Great. thank you!</a:t>
            </a:r>
          </a:p>
        </p188:txBody>
      </p188:reply>
    </p188:replyLst>
    <p188:txBody>
      <a:bodyPr/>
      <a:lstStyle/>
      <a:p>
        <a:r>
          <a:rPr lang="en-US"/>
          <a:t>[@Rajen Kishna] - any updates to this?</a:t>
        </a:r>
      </a:p>
    </p188:txBody>
  </p188:cm>
</p188:cmLst>
</file>

<file path=ppt/comments/modernComment6.xml><?xml version="1.0" encoding="utf-8"?>
<p188:cmLst xmlns:a="http://schemas.openxmlformats.org/drawingml/2006/main" xmlns:r="http://schemas.openxmlformats.org/officeDocument/2006/relationships" xmlns:p188="http://schemas.microsoft.com/office/powerpoint/2018/8/main">
  <p188:cm id="{ECCA9367-AE20-4AC8-B91D-2865AB3CF42C}" authorId="{EE0EE14D-30B6-1275-133C-B126F381827D}" status="resolved" created="2019-10-22T15:12:04.517" complete="100000">
    <pc:sldMkLst xmlns:pc="http://schemas.microsoft.com/office/powerpoint/2013/main/command">
      <pc:docMk/>
      <pc:sldMk cId="2614874758" sldId="2076137041"/>
    </pc:sldMkLst>
    <p188:replyLst>
      <p188:reply id="{F59C0867-D634-4F5B-9303-BA6E125198A8}" authorId="{E3D5DE20-4283-A19F-2AA3-C6E65EC456DE}" created="2019-10-24T22:36:24.546">
        <p188:txBody>
          <a:bodyPr/>
          <a:lstStyle/>
          <a:p>
            <a:r>
              <a:rPr lang="en-US"/>
              <a:t>I've updated the screenshot. The whole community momentum thing wasn't something I'd meant to be external-facing. That was originally an internal slide. Not opposed to it, but on the side here I've added 3 bullets that are more consistent with what we have for VS on the previous slide.</a:t>
            </a:r>
          </a:p>
        </p188:txBody>
      </p188:reply>
    </p188:replyLst>
    <p188:txBody>
      <a:bodyPr/>
      <a:lstStyle/>
      <a:p>
        <a:r>
          <a:rPr lang="en-US"/>
          <a:t>tagging [@PJ Meyer] :)</a:t>
        </a:r>
      </a:p>
    </p188:txBody>
  </p188:cm>
</p188:cmLst>
</file>

<file path=ppt/comments/modernComment7.xml><?xml version="1.0" encoding="utf-8"?>
<p188:cmLst xmlns:a="http://schemas.openxmlformats.org/drawingml/2006/main" xmlns:r="http://schemas.openxmlformats.org/officeDocument/2006/relationships" xmlns:p188="http://schemas.microsoft.com/office/powerpoint/2018/8/main">
  <p188:cm id="{E2676838-BF2E-45C1-BDF6-66F2EFCC5816}" authorId="{F82431ED-32D4-FEEB-60E5-CB908C8DB229}" created="2019-07-31T18:05:28.598">
    <pc:sldMkLst xmlns:pc="http://schemas.microsoft.com/office/powerpoint/2013/main/command">
      <pc:docMk/>
      <pc:sldMk cId="3750183917" sldId="256286"/>
    </pc:sldMkLst>
    <p188:pos x="0" y="0"/>
    <p188:txBody>
      <a:bodyPr/>
      <a:lstStyle/>
      <a:p>
        <a:r>
          <a:rPr lang="en-US"/>
          <a:t>let's flush out the talk track more to cover the details/features, problems they solve for devs, etc. for each of the bullets on this slide. PJ captured info here that you can leverage - https://microsoft.sharepoint.com/:w:/r/teams/Azure_Apps_Product_Marketing/LT/_layouts/15/Doc.aspx?sourcedoc=%7B34C2B5D6-80FD-4BBD-8255-BF134F5C41A3%7D&amp;file=Top%20Features%20for%20Devs%20across%20Azure%20VS%20and%20GitHub%202019%2007%2024.docx&amp;wdLOR=c18CCBAB2%2dE9FC%2d431C%2d8B24%2d5EE0A6AF9915&amp;action=default&amp;mobileredirect=true</a:t>
        </a:r>
      </a:p>
    </p188:txBody>
  </p188:cm>
  <p188:cm id="{CD61C12C-75AE-4297-A374-0310F0F62091}" authorId="{EE0EE14D-30B6-1275-133C-B126F381827D}" created="2019-10-22T15:12:49.518">
    <pc:sldMkLst xmlns:pc="http://schemas.microsoft.com/office/powerpoint/2013/main/command">
      <pc:docMk/>
      <pc:sldMk cId="1927469224" sldId="2076136774"/>
    </pc:sldMkLst>
    <p188:txBody>
      <a:bodyPr/>
      <a:lstStyle/>
      <a:p>
        <a:r>
          <a:rPr lang="en-US"/>
          <a:t>tagging [@Beth Massi]</a:t>
        </a:r>
      </a:p>
    </p188:txBody>
  </p188:cm>
</p188: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2D2F55-359F-4127-9092-18DC279ED9BB}"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CA"/>
        </a:p>
      </dgm:t>
    </dgm:pt>
    <dgm:pt modelId="{E69070E8-D55F-4747-8B3F-FD97E5192E22}">
      <dgm:prSet/>
      <dgm:spPr/>
      <dgm:t>
        <a:bodyPr/>
        <a:lstStyle/>
        <a:p>
          <a:pPr algn="ctr"/>
          <a:r>
            <a:rPr lang="fr-CA" b="1" dirty="0"/>
            <a:t>SOLID Software Design Principles</a:t>
          </a:r>
          <a:endParaRPr lang="en-CA" dirty="0"/>
        </a:p>
      </dgm:t>
    </dgm:pt>
    <dgm:pt modelId="{0F3BFE9B-DF76-43B7-B340-D9B2EB324A21}" type="parTrans" cxnId="{2925D31A-5409-4AB7-8C24-6CF935457617}">
      <dgm:prSet/>
      <dgm:spPr/>
      <dgm:t>
        <a:bodyPr/>
        <a:lstStyle/>
        <a:p>
          <a:endParaRPr lang="en-CA"/>
        </a:p>
      </dgm:t>
    </dgm:pt>
    <dgm:pt modelId="{57E5BAAB-DB02-404C-BE36-8DFDD477DBDD}" type="sibTrans" cxnId="{2925D31A-5409-4AB7-8C24-6CF935457617}">
      <dgm:prSet/>
      <dgm:spPr/>
      <dgm:t>
        <a:bodyPr/>
        <a:lstStyle/>
        <a:p>
          <a:endParaRPr lang="en-CA"/>
        </a:p>
      </dgm:t>
    </dgm:pt>
    <dgm:pt modelId="{574F7BF4-CB63-4907-96A3-D3D3671676CF}">
      <dgm:prSet/>
      <dgm:spPr/>
      <dgm:t>
        <a:bodyPr/>
        <a:lstStyle/>
        <a:p>
          <a:pPr algn="ctr"/>
          <a:r>
            <a:rPr lang="fr-CA" b="1" dirty="0" err="1"/>
            <a:t>Microservices</a:t>
          </a:r>
          <a:r>
            <a:rPr lang="fr-CA" b="1" dirty="0"/>
            <a:t> Design Principles</a:t>
          </a:r>
          <a:endParaRPr lang="en-CA" dirty="0"/>
        </a:p>
      </dgm:t>
    </dgm:pt>
    <dgm:pt modelId="{C102C558-B392-4439-B221-B6B2E50E5BF4}" type="parTrans" cxnId="{1CF77DDE-83D0-4B1E-892F-9A02D0754D23}">
      <dgm:prSet/>
      <dgm:spPr/>
      <dgm:t>
        <a:bodyPr/>
        <a:lstStyle/>
        <a:p>
          <a:endParaRPr lang="en-CA"/>
        </a:p>
      </dgm:t>
    </dgm:pt>
    <dgm:pt modelId="{4FDD7B24-E3EC-4311-B94C-C28B1ED54C01}" type="sibTrans" cxnId="{1CF77DDE-83D0-4B1E-892F-9A02D0754D23}">
      <dgm:prSet/>
      <dgm:spPr/>
      <dgm:t>
        <a:bodyPr/>
        <a:lstStyle/>
        <a:p>
          <a:endParaRPr lang="en-CA"/>
        </a:p>
      </dgm:t>
    </dgm:pt>
    <dgm:pt modelId="{7CCB297D-EE38-419E-8B34-3E62C88FC227}">
      <dgm:prSet/>
      <dgm:spPr/>
      <dgm:t>
        <a:bodyPr/>
        <a:lstStyle/>
        <a:p>
          <a:pPr algn="l"/>
          <a:r>
            <a:rPr lang="en-CA" b="0" i="0" u="none" dirty="0">
              <a:effectLst/>
            </a:rPr>
            <a:t>Independent Deployment</a:t>
          </a:r>
          <a:endParaRPr lang="en-CA" b="0" dirty="0">
            <a:effectLst/>
          </a:endParaRPr>
        </a:p>
      </dgm:t>
    </dgm:pt>
    <dgm:pt modelId="{72597FD6-B452-4FA5-BD90-196F28EB755F}" type="parTrans" cxnId="{5EDD46EC-339E-4F0C-A034-ADB85312BD09}">
      <dgm:prSet/>
      <dgm:spPr/>
      <dgm:t>
        <a:bodyPr/>
        <a:lstStyle/>
        <a:p>
          <a:endParaRPr lang="en-CA"/>
        </a:p>
      </dgm:t>
    </dgm:pt>
    <dgm:pt modelId="{EEBA102C-44F5-405B-AD05-447AA96F59D8}" type="sibTrans" cxnId="{5EDD46EC-339E-4F0C-A034-ADB85312BD09}">
      <dgm:prSet/>
      <dgm:spPr/>
      <dgm:t>
        <a:bodyPr/>
        <a:lstStyle/>
        <a:p>
          <a:endParaRPr lang="en-CA"/>
        </a:p>
      </dgm:t>
    </dgm:pt>
    <dgm:pt modelId="{3C80DEFB-1231-475D-AEF1-6B4D0FD06FCC}">
      <dgm:prSet/>
      <dgm:spPr/>
      <dgm:t>
        <a:bodyPr/>
        <a:lstStyle/>
        <a:p>
          <a:pPr algn="l"/>
          <a:r>
            <a:rPr lang="en-CA" b="0" i="0" u="none" dirty="0">
              <a:effectLst/>
            </a:rPr>
            <a:t>Modularity</a:t>
          </a:r>
          <a:endParaRPr lang="en-CA" b="0" dirty="0">
            <a:effectLst/>
          </a:endParaRPr>
        </a:p>
      </dgm:t>
    </dgm:pt>
    <dgm:pt modelId="{1E8DA82B-62AD-4CAC-B578-2C969FC59003}" type="parTrans" cxnId="{71F44FDC-39D2-4472-9B19-3A52BCB3843E}">
      <dgm:prSet/>
      <dgm:spPr/>
      <dgm:t>
        <a:bodyPr/>
        <a:lstStyle/>
        <a:p>
          <a:endParaRPr lang="en-CA"/>
        </a:p>
      </dgm:t>
    </dgm:pt>
    <dgm:pt modelId="{2B0E0C46-1D3C-4383-A8C3-E056C569DD67}" type="sibTrans" cxnId="{71F44FDC-39D2-4472-9B19-3A52BCB3843E}">
      <dgm:prSet/>
      <dgm:spPr/>
      <dgm:t>
        <a:bodyPr/>
        <a:lstStyle/>
        <a:p>
          <a:endParaRPr lang="en-CA"/>
        </a:p>
      </dgm:t>
    </dgm:pt>
    <dgm:pt modelId="{76876E7D-7E84-4F71-8684-90D1451A02D3}">
      <dgm:prSet/>
      <dgm:spPr/>
      <dgm:t>
        <a:bodyPr/>
        <a:lstStyle/>
        <a:p>
          <a:pPr algn="l"/>
          <a:r>
            <a:rPr lang="en-CA" b="0" i="0" u="none" dirty="0">
              <a:effectLst/>
            </a:rPr>
            <a:t>Communication</a:t>
          </a:r>
          <a:endParaRPr lang="en-CA" b="0" dirty="0">
            <a:effectLst/>
          </a:endParaRPr>
        </a:p>
      </dgm:t>
    </dgm:pt>
    <dgm:pt modelId="{F4A0ED3B-629C-4581-80E1-16F85F79F4FA}" type="parTrans" cxnId="{7117DC9E-A7DE-4D5A-B560-76E3D7E562E7}">
      <dgm:prSet/>
      <dgm:spPr/>
      <dgm:t>
        <a:bodyPr/>
        <a:lstStyle/>
        <a:p>
          <a:endParaRPr lang="en-CA"/>
        </a:p>
      </dgm:t>
    </dgm:pt>
    <dgm:pt modelId="{43F787FD-6A49-4200-9AB1-DB15AAA26D73}" type="sibTrans" cxnId="{7117DC9E-A7DE-4D5A-B560-76E3D7E562E7}">
      <dgm:prSet/>
      <dgm:spPr/>
      <dgm:t>
        <a:bodyPr/>
        <a:lstStyle/>
        <a:p>
          <a:endParaRPr lang="en-CA"/>
        </a:p>
      </dgm:t>
    </dgm:pt>
    <dgm:pt modelId="{989FDB65-E9F6-446D-8A72-555EECB9A156}">
      <dgm:prSet/>
      <dgm:spPr/>
      <dgm:t>
        <a:bodyPr/>
        <a:lstStyle/>
        <a:p>
          <a:pPr algn="l"/>
          <a:r>
            <a:rPr lang="en-CA" b="0" i="0" u="none" dirty="0">
              <a:effectLst/>
            </a:rPr>
            <a:t>Size</a:t>
          </a:r>
          <a:endParaRPr lang="en-CA" b="0" dirty="0">
            <a:effectLst/>
          </a:endParaRPr>
        </a:p>
      </dgm:t>
    </dgm:pt>
    <dgm:pt modelId="{1BA719F4-23A0-448D-BA47-714BDF73635D}" type="parTrans" cxnId="{DEEC6F0D-DA0D-484A-A355-570B7E61AF72}">
      <dgm:prSet/>
      <dgm:spPr/>
      <dgm:t>
        <a:bodyPr/>
        <a:lstStyle/>
        <a:p>
          <a:endParaRPr lang="en-CA"/>
        </a:p>
      </dgm:t>
    </dgm:pt>
    <dgm:pt modelId="{F1387EC3-05E8-4F2D-95D4-E2E6B6450110}" type="sibTrans" cxnId="{DEEC6F0D-DA0D-484A-A355-570B7E61AF72}">
      <dgm:prSet/>
      <dgm:spPr/>
      <dgm:t>
        <a:bodyPr/>
        <a:lstStyle/>
        <a:p>
          <a:endParaRPr lang="en-CA"/>
        </a:p>
      </dgm:t>
    </dgm:pt>
    <dgm:pt modelId="{1B7AC448-AC0D-4ACC-9A9B-6B27B9A6086A}">
      <dgm:prSet/>
      <dgm:spPr/>
      <dgm:t>
        <a:bodyPr/>
        <a:lstStyle/>
        <a:p>
          <a:pPr algn="l"/>
          <a:r>
            <a:rPr lang="en-CA" b="0" i="0" u="none" dirty="0"/>
            <a:t>Single Responsibility</a:t>
          </a:r>
          <a:endParaRPr lang="en-CA" b="0" dirty="0"/>
        </a:p>
      </dgm:t>
    </dgm:pt>
    <dgm:pt modelId="{1EA5BE3B-3972-459B-9712-9FC25225F537}" type="parTrans" cxnId="{8615457A-3F9C-4E38-A0E2-F1A6F00FD809}">
      <dgm:prSet/>
      <dgm:spPr/>
      <dgm:t>
        <a:bodyPr/>
        <a:lstStyle/>
        <a:p>
          <a:endParaRPr lang="en-CA"/>
        </a:p>
      </dgm:t>
    </dgm:pt>
    <dgm:pt modelId="{17645C3C-EE2B-4089-B823-2B34F493B49E}" type="sibTrans" cxnId="{8615457A-3F9C-4E38-A0E2-F1A6F00FD809}">
      <dgm:prSet/>
      <dgm:spPr/>
      <dgm:t>
        <a:bodyPr/>
        <a:lstStyle/>
        <a:p>
          <a:endParaRPr lang="en-CA"/>
        </a:p>
      </dgm:t>
    </dgm:pt>
    <dgm:pt modelId="{60191A70-7EDB-437D-AC28-6503634547F1}">
      <dgm:prSet/>
      <dgm:spPr/>
      <dgm:t>
        <a:bodyPr/>
        <a:lstStyle/>
        <a:p>
          <a:pPr algn="l"/>
          <a:r>
            <a:rPr lang="en-CA" b="0" i="0" u="none" dirty="0"/>
            <a:t>Open/Closed</a:t>
          </a:r>
        </a:p>
      </dgm:t>
    </dgm:pt>
    <dgm:pt modelId="{96C77483-C863-4179-B7B1-BD45EF7299E9}" type="parTrans" cxnId="{4EC70612-F7FA-4CC6-93C5-D0E765F2BED2}">
      <dgm:prSet/>
      <dgm:spPr/>
      <dgm:t>
        <a:bodyPr/>
        <a:lstStyle/>
        <a:p>
          <a:endParaRPr lang="en-CA"/>
        </a:p>
      </dgm:t>
    </dgm:pt>
    <dgm:pt modelId="{6D4F3E27-238B-4F3F-92C9-1CC7FD3DE0F4}" type="sibTrans" cxnId="{4EC70612-F7FA-4CC6-93C5-D0E765F2BED2}">
      <dgm:prSet/>
      <dgm:spPr/>
      <dgm:t>
        <a:bodyPr/>
        <a:lstStyle/>
        <a:p>
          <a:endParaRPr lang="en-CA"/>
        </a:p>
      </dgm:t>
    </dgm:pt>
    <dgm:pt modelId="{F82B8A3E-A5B4-4811-BDC7-AB6BD0554FD6}">
      <dgm:prSet/>
      <dgm:spPr/>
      <dgm:t>
        <a:bodyPr/>
        <a:lstStyle/>
        <a:p>
          <a:pPr algn="l"/>
          <a:r>
            <a:rPr lang="en-CA" b="0" i="0" u="none" dirty="0" err="1"/>
            <a:t>Liskov</a:t>
          </a:r>
          <a:r>
            <a:rPr lang="en-CA" b="0" i="0" u="none" dirty="0"/>
            <a:t> Substitution</a:t>
          </a:r>
        </a:p>
      </dgm:t>
    </dgm:pt>
    <dgm:pt modelId="{7DAE0D7D-373A-45F4-8EAE-7AF60483D6B2}" type="parTrans" cxnId="{D9B4CF84-9D07-41CF-BAD7-A44F6FD985F1}">
      <dgm:prSet/>
      <dgm:spPr/>
      <dgm:t>
        <a:bodyPr/>
        <a:lstStyle/>
        <a:p>
          <a:endParaRPr lang="en-CA"/>
        </a:p>
      </dgm:t>
    </dgm:pt>
    <dgm:pt modelId="{5C98C78D-116A-4398-8422-83EACCE28DC1}" type="sibTrans" cxnId="{D9B4CF84-9D07-41CF-BAD7-A44F6FD985F1}">
      <dgm:prSet/>
      <dgm:spPr/>
      <dgm:t>
        <a:bodyPr/>
        <a:lstStyle/>
        <a:p>
          <a:endParaRPr lang="en-CA"/>
        </a:p>
      </dgm:t>
    </dgm:pt>
    <dgm:pt modelId="{EA5F2DBA-D6DA-41A6-81FB-18E09968FAF7}">
      <dgm:prSet/>
      <dgm:spPr/>
      <dgm:t>
        <a:bodyPr/>
        <a:lstStyle/>
        <a:p>
          <a:pPr algn="l"/>
          <a:r>
            <a:rPr lang="en-CA" b="0" i="0" u="none" dirty="0"/>
            <a:t>Interface Segregation</a:t>
          </a:r>
        </a:p>
      </dgm:t>
    </dgm:pt>
    <dgm:pt modelId="{F2286958-6FD5-42D6-A9A0-A7F202DBF832}" type="parTrans" cxnId="{6AA6AE2F-878A-4855-A0BD-4033A5566D35}">
      <dgm:prSet/>
      <dgm:spPr/>
      <dgm:t>
        <a:bodyPr/>
        <a:lstStyle/>
        <a:p>
          <a:endParaRPr lang="en-CA"/>
        </a:p>
      </dgm:t>
    </dgm:pt>
    <dgm:pt modelId="{033D6D82-3114-4842-A8CC-7AE15FAD3C76}" type="sibTrans" cxnId="{6AA6AE2F-878A-4855-A0BD-4033A5566D35}">
      <dgm:prSet/>
      <dgm:spPr/>
      <dgm:t>
        <a:bodyPr/>
        <a:lstStyle/>
        <a:p>
          <a:endParaRPr lang="en-CA"/>
        </a:p>
      </dgm:t>
    </dgm:pt>
    <dgm:pt modelId="{A53764C6-7BB9-4110-856E-4AA65A71668B}">
      <dgm:prSet/>
      <dgm:spPr/>
      <dgm:t>
        <a:bodyPr/>
        <a:lstStyle/>
        <a:p>
          <a:pPr algn="l"/>
          <a:r>
            <a:rPr lang="en-CA" b="0" i="0" u="none" dirty="0"/>
            <a:t>Dependency Inversion</a:t>
          </a:r>
        </a:p>
      </dgm:t>
    </dgm:pt>
    <dgm:pt modelId="{91D07D78-26A3-46C4-8063-C4549F29B610}" type="parTrans" cxnId="{E2A46C7E-7407-454F-AC9C-6C008AA5D923}">
      <dgm:prSet/>
      <dgm:spPr/>
      <dgm:t>
        <a:bodyPr/>
        <a:lstStyle/>
        <a:p>
          <a:endParaRPr lang="en-CA"/>
        </a:p>
      </dgm:t>
    </dgm:pt>
    <dgm:pt modelId="{A0D35184-95C4-410C-946C-C768DBFF0F30}" type="sibTrans" cxnId="{E2A46C7E-7407-454F-AC9C-6C008AA5D923}">
      <dgm:prSet/>
      <dgm:spPr/>
      <dgm:t>
        <a:bodyPr/>
        <a:lstStyle/>
        <a:p>
          <a:endParaRPr lang="en-CA"/>
        </a:p>
      </dgm:t>
    </dgm:pt>
    <dgm:pt modelId="{8E08F3A8-B635-4E66-BC66-147864ADEBE9}" type="pres">
      <dgm:prSet presAssocID="{5B2D2F55-359F-4127-9092-18DC279ED9BB}" presName="linear" presStyleCnt="0">
        <dgm:presLayoutVars>
          <dgm:animLvl val="lvl"/>
          <dgm:resizeHandles val="exact"/>
        </dgm:presLayoutVars>
      </dgm:prSet>
      <dgm:spPr/>
    </dgm:pt>
    <dgm:pt modelId="{B832215B-6F48-4313-9070-5064C25F0A1C}" type="pres">
      <dgm:prSet presAssocID="{E69070E8-D55F-4747-8B3F-FD97E5192E22}" presName="parentText" presStyleLbl="node1" presStyleIdx="0" presStyleCnt="2">
        <dgm:presLayoutVars>
          <dgm:chMax val="0"/>
          <dgm:bulletEnabled val="1"/>
        </dgm:presLayoutVars>
      </dgm:prSet>
      <dgm:spPr/>
    </dgm:pt>
    <dgm:pt modelId="{54C8FE68-5EAA-455E-B75C-038AC18D1EF9}" type="pres">
      <dgm:prSet presAssocID="{E69070E8-D55F-4747-8B3F-FD97E5192E22}" presName="childText" presStyleLbl="revTx" presStyleIdx="0" presStyleCnt="2">
        <dgm:presLayoutVars>
          <dgm:bulletEnabled val="1"/>
        </dgm:presLayoutVars>
      </dgm:prSet>
      <dgm:spPr/>
    </dgm:pt>
    <dgm:pt modelId="{3E01F4B4-A733-4544-BA4A-D9968B07AE17}" type="pres">
      <dgm:prSet presAssocID="{574F7BF4-CB63-4907-96A3-D3D3671676CF}" presName="parentText" presStyleLbl="node1" presStyleIdx="1" presStyleCnt="2">
        <dgm:presLayoutVars>
          <dgm:chMax val="0"/>
          <dgm:bulletEnabled val="1"/>
        </dgm:presLayoutVars>
      </dgm:prSet>
      <dgm:spPr/>
    </dgm:pt>
    <dgm:pt modelId="{36A7EBF1-CE9B-486B-9E15-596613386A2A}" type="pres">
      <dgm:prSet presAssocID="{574F7BF4-CB63-4907-96A3-D3D3671676CF}" presName="childText" presStyleLbl="revTx" presStyleIdx="1" presStyleCnt="2">
        <dgm:presLayoutVars>
          <dgm:bulletEnabled val="1"/>
        </dgm:presLayoutVars>
      </dgm:prSet>
      <dgm:spPr/>
    </dgm:pt>
  </dgm:ptLst>
  <dgm:cxnLst>
    <dgm:cxn modelId="{DEEC6F0D-DA0D-484A-A355-570B7E61AF72}" srcId="{574F7BF4-CB63-4907-96A3-D3D3671676CF}" destId="{989FDB65-E9F6-446D-8A72-555EECB9A156}" srcOrd="3" destOrd="0" parTransId="{1BA719F4-23A0-448D-BA47-714BDF73635D}" sibTransId="{F1387EC3-05E8-4F2D-95D4-E2E6B6450110}"/>
    <dgm:cxn modelId="{586A7F0E-88AC-4011-9306-36698990B0F0}" type="presOf" srcId="{EA5F2DBA-D6DA-41A6-81FB-18E09968FAF7}" destId="{54C8FE68-5EAA-455E-B75C-038AC18D1EF9}" srcOrd="0" destOrd="3" presId="urn:microsoft.com/office/officeart/2005/8/layout/vList2"/>
    <dgm:cxn modelId="{4EC70612-F7FA-4CC6-93C5-D0E765F2BED2}" srcId="{E69070E8-D55F-4747-8B3F-FD97E5192E22}" destId="{60191A70-7EDB-437D-AC28-6503634547F1}" srcOrd="1" destOrd="0" parTransId="{96C77483-C863-4179-B7B1-BD45EF7299E9}" sibTransId="{6D4F3E27-238B-4F3F-92C9-1CC7FD3DE0F4}"/>
    <dgm:cxn modelId="{2925D31A-5409-4AB7-8C24-6CF935457617}" srcId="{5B2D2F55-359F-4127-9092-18DC279ED9BB}" destId="{E69070E8-D55F-4747-8B3F-FD97E5192E22}" srcOrd="0" destOrd="0" parTransId="{0F3BFE9B-DF76-43B7-B340-D9B2EB324A21}" sibTransId="{57E5BAAB-DB02-404C-BE36-8DFDD477DBDD}"/>
    <dgm:cxn modelId="{D0E1EE1C-B452-4445-A828-FB5301BF10B5}" type="presOf" srcId="{5B2D2F55-359F-4127-9092-18DC279ED9BB}" destId="{8E08F3A8-B635-4E66-BC66-147864ADEBE9}" srcOrd="0" destOrd="0" presId="urn:microsoft.com/office/officeart/2005/8/layout/vList2"/>
    <dgm:cxn modelId="{DEBDC821-403E-4AC5-9C1E-3DC9323759CE}" type="presOf" srcId="{989FDB65-E9F6-446D-8A72-555EECB9A156}" destId="{36A7EBF1-CE9B-486B-9E15-596613386A2A}" srcOrd="0" destOrd="3" presId="urn:microsoft.com/office/officeart/2005/8/layout/vList2"/>
    <dgm:cxn modelId="{6AA6AE2F-878A-4855-A0BD-4033A5566D35}" srcId="{E69070E8-D55F-4747-8B3F-FD97E5192E22}" destId="{EA5F2DBA-D6DA-41A6-81FB-18E09968FAF7}" srcOrd="3" destOrd="0" parTransId="{F2286958-6FD5-42D6-A9A0-A7F202DBF832}" sibTransId="{033D6D82-3114-4842-A8CC-7AE15FAD3C76}"/>
    <dgm:cxn modelId="{8615457A-3F9C-4E38-A0E2-F1A6F00FD809}" srcId="{E69070E8-D55F-4747-8B3F-FD97E5192E22}" destId="{1B7AC448-AC0D-4ACC-9A9B-6B27B9A6086A}" srcOrd="0" destOrd="0" parTransId="{1EA5BE3B-3972-459B-9712-9FC25225F537}" sibTransId="{17645C3C-EE2B-4089-B823-2B34F493B49E}"/>
    <dgm:cxn modelId="{E2A46C7E-7407-454F-AC9C-6C008AA5D923}" srcId="{E69070E8-D55F-4747-8B3F-FD97E5192E22}" destId="{A53764C6-7BB9-4110-856E-4AA65A71668B}" srcOrd="4" destOrd="0" parTransId="{91D07D78-26A3-46C4-8063-C4549F29B610}" sibTransId="{A0D35184-95C4-410C-946C-C768DBFF0F30}"/>
    <dgm:cxn modelId="{D9B4CF84-9D07-41CF-BAD7-A44F6FD985F1}" srcId="{E69070E8-D55F-4747-8B3F-FD97E5192E22}" destId="{F82B8A3E-A5B4-4811-BDC7-AB6BD0554FD6}" srcOrd="2" destOrd="0" parTransId="{7DAE0D7D-373A-45F4-8EAE-7AF60483D6B2}" sibTransId="{5C98C78D-116A-4398-8422-83EACCE28DC1}"/>
    <dgm:cxn modelId="{4837DE87-3491-4454-8CD8-76C13ACAE966}" type="presOf" srcId="{76876E7D-7E84-4F71-8684-90D1451A02D3}" destId="{36A7EBF1-CE9B-486B-9E15-596613386A2A}" srcOrd="0" destOrd="2" presId="urn:microsoft.com/office/officeart/2005/8/layout/vList2"/>
    <dgm:cxn modelId="{EB97909C-5C29-4545-B225-2698A9098027}" type="presOf" srcId="{A53764C6-7BB9-4110-856E-4AA65A71668B}" destId="{54C8FE68-5EAA-455E-B75C-038AC18D1EF9}" srcOrd="0" destOrd="4" presId="urn:microsoft.com/office/officeart/2005/8/layout/vList2"/>
    <dgm:cxn modelId="{7117DC9E-A7DE-4D5A-B560-76E3D7E562E7}" srcId="{574F7BF4-CB63-4907-96A3-D3D3671676CF}" destId="{76876E7D-7E84-4F71-8684-90D1451A02D3}" srcOrd="2" destOrd="0" parTransId="{F4A0ED3B-629C-4581-80E1-16F85F79F4FA}" sibTransId="{43F787FD-6A49-4200-9AB1-DB15AAA26D73}"/>
    <dgm:cxn modelId="{8DED73B9-87BA-4641-9CD5-A818C7898775}" type="presOf" srcId="{60191A70-7EDB-437D-AC28-6503634547F1}" destId="{54C8FE68-5EAA-455E-B75C-038AC18D1EF9}" srcOrd="0" destOrd="1" presId="urn:microsoft.com/office/officeart/2005/8/layout/vList2"/>
    <dgm:cxn modelId="{D5A2FEBA-E125-4F29-AC8B-026A4E21D637}" type="presOf" srcId="{7CCB297D-EE38-419E-8B34-3E62C88FC227}" destId="{36A7EBF1-CE9B-486B-9E15-596613386A2A}" srcOrd="0" destOrd="0" presId="urn:microsoft.com/office/officeart/2005/8/layout/vList2"/>
    <dgm:cxn modelId="{451DA8D7-5A95-4AE4-B7CF-B1F6F3832AF6}" type="presOf" srcId="{574F7BF4-CB63-4907-96A3-D3D3671676CF}" destId="{3E01F4B4-A733-4544-BA4A-D9968B07AE17}" srcOrd="0" destOrd="0" presId="urn:microsoft.com/office/officeart/2005/8/layout/vList2"/>
    <dgm:cxn modelId="{F150C8D7-4A60-4D4F-81AE-4B441BA352A4}" type="presOf" srcId="{3C80DEFB-1231-475D-AEF1-6B4D0FD06FCC}" destId="{36A7EBF1-CE9B-486B-9E15-596613386A2A}" srcOrd="0" destOrd="1" presId="urn:microsoft.com/office/officeart/2005/8/layout/vList2"/>
    <dgm:cxn modelId="{71F44FDC-39D2-4472-9B19-3A52BCB3843E}" srcId="{574F7BF4-CB63-4907-96A3-D3D3671676CF}" destId="{3C80DEFB-1231-475D-AEF1-6B4D0FD06FCC}" srcOrd="1" destOrd="0" parTransId="{1E8DA82B-62AD-4CAC-B578-2C969FC59003}" sibTransId="{2B0E0C46-1D3C-4383-A8C3-E056C569DD67}"/>
    <dgm:cxn modelId="{1CF77DDE-83D0-4B1E-892F-9A02D0754D23}" srcId="{5B2D2F55-359F-4127-9092-18DC279ED9BB}" destId="{574F7BF4-CB63-4907-96A3-D3D3671676CF}" srcOrd="1" destOrd="0" parTransId="{C102C558-B392-4439-B221-B6B2E50E5BF4}" sibTransId="{4FDD7B24-E3EC-4311-B94C-C28B1ED54C01}"/>
    <dgm:cxn modelId="{E8CC55E3-E7C9-428C-AE70-28F931AD1769}" type="presOf" srcId="{F82B8A3E-A5B4-4811-BDC7-AB6BD0554FD6}" destId="{54C8FE68-5EAA-455E-B75C-038AC18D1EF9}" srcOrd="0" destOrd="2" presId="urn:microsoft.com/office/officeart/2005/8/layout/vList2"/>
    <dgm:cxn modelId="{5EDD46EC-339E-4F0C-A034-ADB85312BD09}" srcId="{574F7BF4-CB63-4907-96A3-D3D3671676CF}" destId="{7CCB297D-EE38-419E-8B34-3E62C88FC227}" srcOrd="0" destOrd="0" parTransId="{72597FD6-B452-4FA5-BD90-196F28EB755F}" sibTransId="{EEBA102C-44F5-405B-AD05-447AA96F59D8}"/>
    <dgm:cxn modelId="{1BB181F8-DAA8-4CA8-9B72-8A5053B2B943}" type="presOf" srcId="{E69070E8-D55F-4747-8B3F-FD97E5192E22}" destId="{B832215B-6F48-4313-9070-5064C25F0A1C}" srcOrd="0" destOrd="0" presId="urn:microsoft.com/office/officeart/2005/8/layout/vList2"/>
    <dgm:cxn modelId="{B2C694F8-7B62-4CC3-982D-0F1450888311}" type="presOf" srcId="{1B7AC448-AC0D-4ACC-9A9B-6B27B9A6086A}" destId="{54C8FE68-5EAA-455E-B75C-038AC18D1EF9}" srcOrd="0" destOrd="0" presId="urn:microsoft.com/office/officeart/2005/8/layout/vList2"/>
    <dgm:cxn modelId="{3E4DA919-3429-4D33-8968-6E17699CBF39}" type="presParOf" srcId="{8E08F3A8-B635-4E66-BC66-147864ADEBE9}" destId="{B832215B-6F48-4313-9070-5064C25F0A1C}" srcOrd="0" destOrd="0" presId="urn:microsoft.com/office/officeart/2005/8/layout/vList2"/>
    <dgm:cxn modelId="{330C6852-1F8B-42D0-A03B-FCF278A842A8}" type="presParOf" srcId="{8E08F3A8-B635-4E66-BC66-147864ADEBE9}" destId="{54C8FE68-5EAA-455E-B75C-038AC18D1EF9}" srcOrd="1" destOrd="0" presId="urn:microsoft.com/office/officeart/2005/8/layout/vList2"/>
    <dgm:cxn modelId="{2B949DA3-D4A6-4766-BE05-11AFE199891E}" type="presParOf" srcId="{8E08F3A8-B635-4E66-BC66-147864ADEBE9}" destId="{3E01F4B4-A733-4544-BA4A-D9968B07AE17}" srcOrd="2" destOrd="0" presId="urn:microsoft.com/office/officeart/2005/8/layout/vList2"/>
    <dgm:cxn modelId="{373127E2-5EAF-43C9-9373-04C0CD0E0504}" type="presParOf" srcId="{8E08F3A8-B635-4E66-BC66-147864ADEBE9}" destId="{36A7EBF1-CE9B-486B-9E15-596613386A2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32215B-6F48-4313-9070-5064C25F0A1C}">
      <dsp:nvSpPr>
        <dsp:cNvPr id="0" name=""/>
        <dsp:cNvSpPr/>
      </dsp:nvSpPr>
      <dsp:spPr>
        <a:xfrm>
          <a:off x="0" y="12374"/>
          <a:ext cx="10162296" cy="7464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CA" sz="2900" b="1" kern="1200" dirty="0"/>
            <a:t>SOLID Software Design Principles</a:t>
          </a:r>
          <a:endParaRPr lang="en-CA" sz="2900" kern="1200" dirty="0"/>
        </a:p>
      </dsp:txBody>
      <dsp:txXfrm>
        <a:off x="36439" y="48813"/>
        <a:ext cx="10089418" cy="673582"/>
      </dsp:txXfrm>
    </dsp:sp>
    <dsp:sp modelId="{54C8FE68-5EAA-455E-B75C-038AC18D1EF9}">
      <dsp:nvSpPr>
        <dsp:cNvPr id="0" name=""/>
        <dsp:cNvSpPr/>
      </dsp:nvSpPr>
      <dsp:spPr>
        <a:xfrm>
          <a:off x="0" y="758834"/>
          <a:ext cx="10162296" cy="2161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653"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CA" sz="2300" b="0" i="0" u="none" kern="1200" dirty="0"/>
            <a:t>Single Responsibility</a:t>
          </a:r>
          <a:endParaRPr lang="en-CA" sz="2300" b="0" kern="1200" dirty="0"/>
        </a:p>
        <a:p>
          <a:pPr marL="228600" lvl="1" indent="-228600" algn="l" defTabSz="1022350">
            <a:lnSpc>
              <a:spcPct val="90000"/>
            </a:lnSpc>
            <a:spcBef>
              <a:spcPct val="0"/>
            </a:spcBef>
            <a:spcAft>
              <a:spcPct val="20000"/>
            </a:spcAft>
            <a:buChar char="•"/>
          </a:pPr>
          <a:r>
            <a:rPr lang="en-CA" sz="2300" b="0" i="0" u="none" kern="1200" dirty="0"/>
            <a:t>Open/Closed</a:t>
          </a:r>
        </a:p>
        <a:p>
          <a:pPr marL="228600" lvl="1" indent="-228600" algn="l" defTabSz="1022350">
            <a:lnSpc>
              <a:spcPct val="90000"/>
            </a:lnSpc>
            <a:spcBef>
              <a:spcPct val="0"/>
            </a:spcBef>
            <a:spcAft>
              <a:spcPct val="20000"/>
            </a:spcAft>
            <a:buChar char="•"/>
          </a:pPr>
          <a:r>
            <a:rPr lang="en-CA" sz="2300" b="0" i="0" u="none" kern="1200" dirty="0" err="1"/>
            <a:t>Liskov</a:t>
          </a:r>
          <a:r>
            <a:rPr lang="en-CA" sz="2300" b="0" i="0" u="none" kern="1200" dirty="0"/>
            <a:t> Substitution</a:t>
          </a:r>
        </a:p>
        <a:p>
          <a:pPr marL="228600" lvl="1" indent="-228600" algn="l" defTabSz="1022350">
            <a:lnSpc>
              <a:spcPct val="90000"/>
            </a:lnSpc>
            <a:spcBef>
              <a:spcPct val="0"/>
            </a:spcBef>
            <a:spcAft>
              <a:spcPct val="20000"/>
            </a:spcAft>
            <a:buChar char="•"/>
          </a:pPr>
          <a:r>
            <a:rPr lang="en-CA" sz="2300" b="0" i="0" u="none" kern="1200" dirty="0"/>
            <a:t>Interface Segregation</a:t>
          </a:r>
        </a:p>
        <a:p>
          <a:pPr marL="228600" lvl="1" indent="-228600" algn="l" defTabSz="1022350">
            <a:lnSpc>
              <a:spcPct val="90000"/>
            </a:lnSpc>
            <a:spcBef>
              <a:spcPct val="0"/>
            </a:spcBef>
            <a:spcAft>
              <a:spcPct val="20000"/>
            </a:spcAft>
            <a:buChar char="•"/>
          </a:pPr>
          <a:r>
            <a:rPr lang="en-CA" sz="2300" b="0" i="0" u="none" kern="1200" dirty="0"/>
            <a:t>Dependency Inversion</a:t>
          </a:r>
        </a:p>
      </dsp:txBody>
      <dsp:txXfrm>
        <a:off x="0" y="758834"/>
        <a:ext cx="10162296" cy="2161079"/>
      </dsp:txXfrm>
    </dsp:sp>
    <dsp:sp modelId="{3E01F4B4-A733-4544-BA4A-D9968B07AE17}">
      <dsp:nvSpPr>
        <dsp:cNvPr id="0" name=""/>
        <dsp:cNvSpPr/>
      </dsp:nvSpPr>
      <dsp:spPr>
        <a:xfrm>
          <a:off x="0" y="2919913"/>
          <a:ext cx="10162296" cy="746460"/>
        </a:xfrm>
        <a:prstGeom prst="roundRect">
          <a:avLst/>
        </a:prstGeom>
        <a:solidFill>
          <a:schemeClr val="accent3">
            <a:hueOff val="1640405"/>
            <a:satOff val="911"/>
            <a:lumOff val="74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fr-CA" sz="2900" b="1" kern="1200" dirty="0" err="1"/>
            <a:t>Microservices</a:t>
          </a:r>
          <a:r>
            <a:rPr lang="fr-CA" sz="2900" b="1" kern="1200" dirty="0"/>
            <a:t> Design Principles</a:t>
          </a:r>
          <a:endParaRPr lang="en-CA" sz="2900" kern="1200" dirty="0"/>
        </a:p>
      </dsp:txBody>
      <dsp:txXfrm>
        <a:off x="36439" y="2956352"/>
        <a:ext cx="10089418" cy="673582"/>
      </dsp:txXfrm>
    </dsp:sp>
    <dsp:sp modelId="{36A7EBF1-CE9B-486B-9E15-596613386A2A}">
      <dsp:nvSpPr>
        <dsp:cNvPr id="0" name=""/>
        <dsp:cNvSpPr/>
      </dsp:nvSpPr>
      <dsp:spPr>
        <a:xfrm>
          <a:off x="0" y="3666373"/>
          <a:ext cx="10162296" cy="1710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653"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CA" sz="2300" b="0" i="0" u="none" kern="1200" dirty="0">
              <a:effectLst/>
            </a:rPr>
            <a:t>Independent Deployment</a:t>
          </a:r>
          <a:endParaRPr lang="en-CA" sz="2300" b="0" kern="1200" dirty="0">
            <a:effectLst/>
          </a:endParaRPr>
        </a:p>
        <a:p>
          <a:pPr marL="228600" lvl="1" indent="-228600" algn="l" defTabSz="1022350">
            <a:lnSpc>
              <a:spcPct val="90000"/>
            </a:lnSpc>
            <a:spcBef>
              <a:spcPct val="0"/>
            </a:spcBef>
            <a:spcAft>
              <a:spcPct val="20000"/>
            </a:spcAft>
            <a:buChar char="•"/>
          </a:pPr>
          <a:r>
            <a:rPr lang="en-CA" sz="2300" b="0" i="0" u="none" kern="1200" dirty="0">
              <a:effectLst/>
            </a:rPr>
            <a:t>Modularity</a:t>
          </a:r>
          <a:endParaRPr lang="en-CA" sz="2300" b="0" kern="1200" dirty="0">
            <a:effectLst/>
          </a:endParaRPr>
        </a:p>
        <a:p>
          <a:pPr marL="228600" lvl="1" indent="-228600" algn="l" defTabSz="1022350">
            <a:lnSpc>
              <a:spcPct val="90000"/>
            </a:lnSpc>
            <a:spcBef>
              <a:spcPct val="0"/>
            </a:spcBef>
            <a:spcAft>
              <a:spcPct val="20000"/>
            </a:spcAft>
            <a:buChar char="•"/>
          </a:pPr>
          <a:r>
            <a:rPr lang="en-CA" sz="2300" b="0" i="0" u="none" kern="1200" dirty="0">
              <a:effectLst/>
            </a:rPr>
            <a:t>Communication</a:t>
          </a:r>
          <a:endParaRPr lang="en-CA" sz="2300" b="0" kern="1200" dirty="0">
            <a:effectLst/>
          </a:endParaRPr>
        </a:p>
        <a:p>
          <a:pPr marL="228600" lvl="1" indent="-228600" algn="l" defTabSz="1022350">
            <a:lnSpc>
              <a:spcPct val="90000"/>
            </a:lnSpc>
            <a:spcBef>
              <a:spcPct val="0"/>
            </a:spcBef>
            <a:spcAft>
              <a:spcPct val="20000"/>
            </a:spcAft>
            <a:buChar char="•"/>
          </a:pPr>
          <a:r>
            <a:rPr lang="en-CA" sz="2300" b="0" i="0" u="none" kern="1200" dirty="0">
              <a:effectLst/>
            </a:rPr>
            <a:t>Size</a:t>
          </a:r>
          <a:endParaRPr lang="en-CA" sz="2300" b="0" kern="1200" dirty="0">
            <a:effectLst/>
          </a:endParaRPr>
        </a:p>
      </dsp:txBody>
      <dsp:txXfrm>
        <a:off x="0" y="3666373"/>
        <a:ext cx="10162296" cy="17108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12:39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12:22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djangoproject.com/"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laravel.com/" TargetMode="External"/><Relationship Id="rId4" Type="http://schemas.openxmlformats.org/officeDocument/2006/relationships/hyperlink" Target="https://www.asp.ne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nextjs.org/" TargetMode="External"/><Relationship Id="rId3" Type="http://schemas.openxmlformats.org/officeDocument/2006/relationships/hyperlink" Target="http://aurelia.io/home" TargetMode="External"/><Relationship Id="rId7" Type="http://schemas.openxmlformats.org/officeDocument/2006/relationships/hyperlink" Target="https://mochajs.or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ionicframework.com/docs/v1/guide/preface.html" TargetMode="External"/><Relationship Id="rId5" Type="http://schemas.openxmlformats.org/officeDocument/2006/relationships/hyperlink" Target="https://emberjs.com/" TargetMode="External"/><Relationship Id="rId10" Type="http://schemas.openxmlformats.org/officeDocument/2006/relationships/hyperlink" Target="https://webix.com/" TargetMode="External"/><Relationship Id="rId4" Type="http://schemas.openxmlformats.org/officeDocument/2006/relationships/hyperlink" Target="https://angular.io/" TargetMode="External"/><Relationship Id="rId9" Type="http://schemas.openxmlformats.org/officeDocument/2006/relationships/hyperlink" Target="https://vuejs.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1/8/2020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JavaScript is one of the most popular programming languages on the web. A </a:t>
            </a:r>
            <a:r>
              <a:rPr lang="en-US" sz="800" b="1" dirty="0"/>
              <a:t>JavaScript library</a:t>
            </a:r>
            <a:r>
              <a:rPr lang="en-US" sz="800" dirty="0"/>
              <a:t> is a library of pre-written JavaScript which allows easier access throughout the development of your website or application. For example, you can include a copy of Google’s hosted jQuery library by using the following snippet.</a:t>
            </a:r>
          </a:p>
          <a:p>
            <a:r>
              <a:rPr lang="en-CA" sz="700" dirty="0"/>
              <a:t>jQuery: A fast, small, and feature-rich JavaScript library.</a:t>
            </a:r>
          </a:p>
          <a:p>
            <a:r>
              <a:rPr lang="en-CA" sz="700" dirty="0" err="1"/>
              <a:t>BackBoneJS</a:t>
            </a:r>
            <a:r>
              <a:rPr lang="en-CA" sz="700" dirty="0"/>
              <a:t>: Give your JS app some backbone with models, views, collections, &amp; events.</a:t>
            </a:r>
          </a:p>
          <a:p>
            <a:r>
              <a:rPr lang="en-CA" sz="700" dirty="0"/>
              <a:t>D3.js: A JavaScript library for manipulating documents based on data.</a:t>
            </a:r>
          </a:p>
          <a:p>
            <a:r>
              <a:rPr lang="en-CA" sz="700" dirty="0"/>
              <a:t>React: Facebook’s JavaScript library developed for building user interfaces.</a:t>
            </a:r>
          </a:p>
          <a:p>
            <a:r>
              <a:rPr lang="en-CA" sz="700" dirty="0"/>
              <a:t>jQuery UI: A curated set of user interface interactions, effects, widgets, and themes.</a:t>
            </a:r>
          </a:p>
          <a:p>
            <a:r>
              <a:rPr lang="en-CA" sz="700" dirty="0"/>
              <a:t>jQuery Mobile: HTML5-based user interface system designed to make responsive web sites.</a:t>
            </a:r>
          </a:p>
          <a:p>
            <a:r>
              <a:rPr lang="en-CA" sz="700" dirty="0"/>
              <a:t>Underscore.js: Functional programming helpers without extending any built-in objects.</a:t>
            </a:r>
          </a:p>
          <a:p>
            <a:r>
              <a:rPr lang="en-CA" sz="700" dirty="0"/>
              <a:t>Moment.js: Parse, validate, manipulate, and display dates in JavaScript.</a:t>
            </a:r>
          </a:p>
          <a:p>
            <a:r>
              <a:rPr lang="en-CA" sz="700" dirty="0" err="1"/>
              <a:t>Lodash</a:t>
            </a:r>
            <a:r>
              <a:rPr lang="en-CA" sz="700" dirty="0"/>
              <a:t>: A modern utility library delivering modularity, performance, &amp; extras.</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11751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24948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4623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Front-end frameworks usually consist of a package that is made up of other files and folders, such as HTML, CSS, </a:t>
            </a:r>
            <a:r>
              <a:rPr lang="en-US" dirty="0" err="1"/>
              <a:t>JavasScript</a:t>
            </a:r>
            <a:r>
              <a:rPr lang="en-US" dirty="0"/>
              <a:t>, etc. There are also many stand-alone frameworks out there. We are a big fan of </a:t>
            </a:r>
            <a:r>
              <a:rPr lang="en-US" dirty="0" err="1"/>
              <a:t>Boostrap</a:t>
            </a:r>
            <a:r>
              <a:rPr lang="en-US" dirty="0"/>
              <a:t> and the main </a:t>
            </a:r>
            <a:r>
              <a:rPr lang="en-US" dirty="0" err="1"/>
              <a:t>KeyCDN</a:t>
            </a:r>
            <a:r>
              <a:rPr lang="en-US" dirty="0"/>
              <a:t> website is built on it. A solid framework can be an essential tool for front-end developers.</a:t>
            </a:r>
          </a:p>
          <a:p>
            <a:pPr algn="l"/>
            <a:r>
              <a:rPr lang="en-US" dirty="0"/>
              <a:t>Bootstrap: HTML, CSS, and JS framework for developing responsive, mobile first projects on the web.</a:t>
            </a:r>
          </a:p>
          <a:p>
            <a:r>
              <a:rPr lang="en-US" dirty="0"/>
              <a:t>Semantic UI: Development framework that helps create beautiful, responsive layouts using human-friendly HTML.</a:t>
            </a:r>
          </a:p>
          <a:p>
            <a:r>
              <a:rPr lang="en-US" dirty="0" err="1"/>
              <a:t>uikit</a:t>
            </a:r>
            <a:r>
              <a:rPr lang="en-US" dirty="0"/>
              <a:t>: A lightweight and modular front-end framework for developing fast and powerful web interfaces.</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1335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2504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2127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sz="882" kern="1200" dirty="0">
                <a:solidFill>
                  <a:schemeClr val="tx1"/>
                </a:solidFill>
                <a:effectLst/>
                <a:latin typeface="Segoe UI" panose="020B0502040204020203" pitchFamily="34" charset="0"/>
                <a:ea typeface="+mn-ea"/>
                <a:cs typeface="+mn-cs"/>
              </a:rPr>
              <a:t>And we finish by web application frameworks, so I ask you again to answer to this question.</a:t>
            </a:r>
          </a:p>
          <a:p>
            <a:r>
              <a:rPr lang="en-CA" sz="882" kern="1200" dirty="0">
                <a:solidFill>
                  <a:schemeClr val="tx1"/>
                </a:solidFill>
                <a:effectLst/>
                <a:latin typeface="Segoe UI" panose="020B0502040204020203" pitchFamily="34" charset="0"/>
                <a:ea typeface="+mn-ea"/>
                <a:cs typeface="+mn-cs"/>
              </a:rPr>
              <a:t>And in this case, it depends from Traditional Web Apps and Single Page Apps (SPAs), in the list we have angular, the new version use typescript not JavaScript, and we have more that you can use, what is presented is not for advertising, it’s according my experience, maybe you have more, for this reason I decided to ask you before to share after what I recommend.</a:t>
            </a:r>
          </a:p>
          <a:p>
            <a:pPr marL="0" marR="0" lvl="0" indent="0" algn="l" defTabSz="914367" rtl="0" eaLnBrk="1" fontAlgn="auto" latinLnBrk="0" hangingPunct="1">
              <a:lnSpc>
                <a:spcPct val="90000"/>
              </a:lnSpc>
              <a:spcBef>
                <a:spcPts val="0"/>
              </a:spcBef>
              <a:spcAft>
                <a:spcPts val="333"/>
              </a:spcAft>
              <a:buClrTx/>
              <a:buSzTx/>
              <a:buFontTx/>
              <a:buNone/>
              <a:tabLst/>
              <a:defRPr/>
            </a:pPr>
            <a:r>
              <a:rPr lang="en-CA" sz="882" b="1" kern="1200" dirty="0">
                <a:solidFill>
                  <a:schemeClr val="tx1"/>
                </a:solidFill>
                <a:effectLst/>
                <a:latin typeface="Segoe UI" panose="020B0502040204020203" pitchFamily="34" charset="0"/>
                <a:ea typeface="+mn-ea"/>
                <a:cs typeface="+mn-cs"/>
              </a:rPr>
              <a:t>Now, I will focus on .NET Core and </a:t>
            </a:r>
            <a:r>
              <a:rPr lang="en-CA" sz="882" b="1" kern="1200" dirty="0" err="1">
                <a:solidFill>
                  <a:schemeClr val="tx1"/>
                </a:solidFill>
                <a:effectLst/>
                <a:latin typeface="Segoe UI" panose="020B0502040204020203" pitchFamily="34" charset="0"/>
                <a:ea typeface="+mn-ea"/>
                <a:cs typeface="+mn-cs"/>
              </a:rPr>
              <a:t>Blazor</a:t>
            </a:r>
            <a:r>
              <a:rPr lang="en-CA" sz="882" b="1" kern="1200" dirty="0">
                <a:solidFill>
                  <a:schemeClr val="tx1"/>
                </a:solidFill>
                <a:effectLst/>
                <a:latin typeface="Segoe UI" panose="020B0502040204020203" pitchFamily="34" charset="0"/>
                <a:ea typeface="+mn-ea"/>
                <a:cs typeface="+mn-cs"/>
              </a:rPr>
              <a:t>.</a:t>
            </a:r>
          </a:p>
          <a:p>
            <a:endParaRPr lang="en-CA" sz="882" kern="1200" dirty="0">
              <a:solidFill>
                <a:schemeClr val="tx1"/>
              </a:solidFill>
              <a:effectLst/>
              <a:latin typeface="Segoe UI" panose="020B0502040204020203" pitchFamily="34" charset="0"/>
              <a:ea typeface="+mn-ea"/>
              <a:cs typeface="+mn-cs"/>
            </a:endParaRPr>
          </a:p>
          <a:p>
            <a:r>
              <a:rPr lang="en-CA" sz="882" kern="1200" dirty="0">
                <a:solidFill>
                  <a:schemeClr val="tx1"/>
                </a:solidFill>
                <a:effectLst/>
                <a:latin typeface="Segoe UI" panose="020B0502040204020203" pitchFamily="34" charset="0"/>
                <a:ea typeface="+mn-ea"/>
                <a:cs typeface="+mn-cs"/>
              </a:rPr>
              <a:t>----</a:t>
            </a:r>
            <a:endParaRPr lang="en-US" dirty="0"/>
          </a:p>
          <a:p>
            <a:r>
              <a:rPr lang="en-US" dirty="0"/>
              <a:t>Knockout and angular</a:t>
            </a:r>
          </a:p>
          <a:p>
            <a:r>
              <a:rPr lang="en-US" dirty="0"/>
              <a:t>Frontend Development</a:t>
            </a:r>
          </a:p>
          <a:p>
            <a:r>
              <a:rPr lang="en-US" dirty="0"/>
              <a:t>React and Vue.js</a:t>
            </a:r>
          </a:p>
          <a:p>
            <a:r>
              <a:rPr lang="en-US" sz="882" b="0" i="0" u="none" strike="noStrike" kern="1200" dirty="0">
                <a:solidFill>
                  <a:schemeClr val="tx1"/>
                </a:solidFill>
                <a:effectLst/>
                <a:latin typeface="Segoe UI" panose="020B0502040204020203" pitchFamily="34" charset="0"/>
                <a:ea typeface="+mn-ea"/>
                <a:cs typeface="+mn-cs"/>
                <a:hlinkClick r:id="rId3"/>
              </a:rPr>
              <a:t>Django</a:t>
            </a:r>
            <a:r>
              <a:rPr lang="en-US" sz="882" b="0" i="0" u="none" strike="noStrike" kern="1200" dirty="0">
                <a:solidFill>
                  <a:schemeClr val="tx1"/>
                </a:solidFill>
                <a:effectLst/>
                <a:latin typeface="Segoe UI" panose="020B0502040204020203" pitchFamily="34" charset="0"/>
                <a:ea typeface="+mn-ea"/>
                <a:cs typeface="+mn-cs"/>
              </a:rPr>
              <a:t>: High-level Python Web framework that encourages rapid development and clean, pragmatic design.</a:t>
            </a:r>
          </a:p>
          <a:p>
            <a:r>
              <a:rPr lang="en-US" sz="882" b="0" i="0" u="none" strike="noStrike" kern="1200" dirty="0">
                <a:solidFill>
                  <a:schemeClr val="tx1"/>
                </a:solidFill>
                <a:effectLst/>
                <a:latin typeface="Segoe UI" panose="020B0502040204020203" pitchFamily="34" charset="0"/>
                <a:ea typeface="+mn-ea"/>
                <a:cs typeface="+mn-cs"/>
              </a:rPr>
              <a:t>pragmatic design.</a:t>
            </a:r>
          </a:p>
          <a:p>
            <a:r>
              <a:rPr lang="en-US" sz="882" b="0" i="0" u="none" strike="noStrike" kern="1200" dirty="0">
                <a:solidFill>
                  <a:schemeClr val="tx1"/>
                </a:solidFill>
                <a:effectLst/>
                <a:latin typeface="Segoe UI" panose="020B0502040204020203" pitchFamily="34" charset="0"/>
                <a:ea typeface="+mn-ea"/>
                <a:cs typeface="+mn-cs"/>
                <a:hlinkClick r:id="rId4"/>
              </a:rPr>
              <a:t>ASP.net</a:t>
            </a:r>
            <a:r>
              <a:rPr lang="en-US" sz="882" b="0" i="0" u="none" strike="noStrike" kern="1200" dirty="0">
                <a:solidFill>
                  <a:schemeClr val="tx1"/>
                </a:solidFill>
                <a:effectLst/>
                <a:latin typeface="Segoe UI" panose="020B0502040204020203" pitchFamily="34" charset="0"/>
                <a:ea typeface="+mn-ea"/>
                <a:cs typeface="+mn-cs"/>
              </a:rPr>
              <a:t>: Free, fully supported Web application framework that helps you create standards-based Web solutions.</a:t>
            </a:r>
          </a:p>
          <a:p>
            <a:r>
              <a:rPr lang="en-US" sz="882" b="0" i="0" u="none" strike="noStrike" kern="1200" dirty="0">
                <a:solidFill>
                  <a:schemeClr val="tx1"/>
                </a:solidFill>
                <a:effectLst/>
                <a:latin typeface="Segoe UI" panose="020B0502040204020203" pitchFamily="34" charset="0"/>
                <a:ea typeface="+mn-ea"/>
                <a:cs typeface="+mn-cs"/>
                <a:hlinkClick r:id="rId5"/>
              </a:rPr>
              <a:t>Laravel</a:t>
            </a:r>
            <a:r>
              <a:rPr lang="en-US" sz="882" b="0" i="0" u="none" strike="noStrike" kern="1200" dirty="0">
                <a:solidFill>
                  <a:schemeClr val="tx1"/>
                </a:solidFill>
                <a:effectLst/>
                <a:latin typeface="Segoe UI" panose="020B0502040204020203" pitchFamily="34" charset="0"/>
                <a:ea typeface="+mn-ea"/>
                <a:cs typeface="+mn-cs"/>
              </a:rPr>
              <a:t>: A free, open source PHP web application framework to build web applications on MVC pattern.</a:t>
            </a:r>
          </a:p>
          <a:p>
            <a:endParaRPr lang="en-US" sz="882" b="0" i="0" u="none" strike="noStrike" kern="1200" dirty="0">
              <a:solidFill>
                <a:schemeClr val="tx1"/>
              </a:solidFill>
              <a:effectLst/>
              <a:latin typeface="Segoe UI" panose="020B0502040204020203" pitchFamily="34" charset="0"/>
              <a:ea typeface="+mn-ea"/>
              <a:cs typeface="+mn-cs"/>
            </a:endParaRP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71323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A216A666-DCD4-45BA-94DB-4D4DD2EBF6E2}"/>
              </a:ext>
            </a:extLst>
          </p:cNvPr>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.NET Core is a cross-platform version of .NET for building websites, services, and console apps.</a:t>
            </a:r>
            <a:endParaRPr lang="en-CA" sz="882" kern="1200" dirty="0">
              <a:solidFill>
                <a:schemeClr val="tx1"/>
              </a:solidFill>
              <a:effectLst/>
              <a:latin typeface="Segoe UI" panose="020B0502040204020203" pitchFamily="34" charset="0"/>
              <a:ea typeface="+mn-ea"/>
              <a:cs typeface="+mn-cs"/>
            </a:endParaRPr>
          </a:p>
          <a:p>
            <a:r>
              <a:rPr lang="en-CA" sz="882" kern="1200" dirty="0">
                <a:solidFill>
                  <a:schemeClr val="tx1"/>
                </a:solidFill>
                <a:effectLst/>
                <a:latin typeface="Segoe UI" panose="020B0502040204020203" pitchFamily="34" charset="0"/>
                <a:ea typeface="+mn-ea"/>
                <a:cs typeface="+mn-cs"/>
              </a:rPr>
              <a:t>And now we are in </a:t>
            </a:r>
            <a:r>
              <a:rPr lang="en-CA" sz="882" kern="1200" dirty="0" err="1">
                <a:solidFill>
                  <a:schemeClr val="tx1"/>
                </a:solidFill>
                <a:effectLst/>
                <a:latin typeface="Segoe UI" panose="020B0502040204020203" pitchFamily="34" charset="0"/>
                <a:ea typeface="+mn-ea"/>
                <a:cs typeface="+mn-cs"/>
              </a:rPr>
              <a:t>.net</a:t>
            </a:r>
            <a:r>
              <a:rPr lang="en-CA" sz="882" kern="1200" dirty="0">
                <a:solidFill>
                  <a:schemeClr val="tx1"/>
                </a:solidFill>
                <a:effectLst/>
                <a:latin typeface="Segoe UI" panose="020B0502040204020203" pitchFamily="34" charset="0"/>
                <a:ea typeface="+mn-ea"/>
                <a:cs typeface="+mn-cs"/>
              </a:rPr>
              <a:t> core 3.1 in release mode, and from 3.0 we have </a:t>
            </a:r>
            <a:r>
              <a:rPr lang="en-US" sz="882" kern="1200" dirty="0">
                <a:solidFill>
                  <a:schemeClr val="tx1"/>
                </a:solidFill>
                <a:effectLst/>
                <a:latin typeface="Segoe UI" panose="020B0502040204020203" pitchFamily="34" charset="0"/>
                <a:ea typeface="+mn-ea"/>
                <a:cs typeface="+mn-cs"/>
              </a:rPr>
              <a:t>New C# 8.0 language features where we have many changes like implementing an operation inside an interface, the new Json API </a:t>
            </a:r>
            <a:r>
              <a:rPr lang="en-CA" sz="882" b="1" kern="1200" dirty="0" err="1">
                <a:solidFill>
                  <a:schemeClr val="tx1"/>
                </a:solidFill>
                <a:effectLst/>
                <a:latin typeface="Segoe UI" panose="020B0502040204020203" pitchFamily="34" charset="0"/>
                <a:ea typeface="+mn-ea"/>
                <a:cs typeface="+mn-cs"/>
              </a:rPr>
              <a:t>System.Text</a:t>
            </a:r>
            <a:r>
              <a:rPr lang="en-US" sz="882" kern="1200" dirty="0">
                <a:solidFill>
                  <a:schemeClr val="tx1"/>
                </a:solidFill>
                <a:effectLst/>
                <a:latin typeface="Segoe UI" panose="020B0502040204020203" pitchFamily="34" charset="0"/>
                <a:ea typeface="+mn-ea"/>
                <a:cs typeface="+mn-cs"/>
              </a:rPr>
              <a:t>.Json</a:t>
            </a:r>
            <a:r>
              <a:rPr lang="en-CA" sz="882" kern="1200" dirty="0">
                <a:solidFill>
                  <a:schemeClr val="tx1"/>
                </a:solidFill>
                <a:effectLst/>
                <a:latin typeface="Segoe UI" panose="020B0502040204020203" pitchFamily="34" charset="0"/>
                <a:ea typeface="+mn-ea"/>
                <a:cs typeface="+mn-cs"/>
              </a:rPr>
              <a:t> dedicated to manage faster a json with support for a reader/writer, a document object model (DOM), and a serializer. And we have the support of desktop app like WPF, Windows forms.</a:t>
            </a:r>
          </a:p>
          <a:p>
            <a:r>
              <a:rPr lang="en-US" sz="882" kern="1200" dirty="0">
                <a:solidFill>
                  <a:schemeClr val="tx1"/>
                </a:solidFill>
                <a:effectLst/>
                <a:latin typeface="Segoe UI" panose="020B0502040204020203" pitchFamily="34" charset="0"/>
                <a:ea typeface="+mn-ea"/>
                <a:cs typeface="+mn-cs"/>
              </a:rPr>
              <a:t>And in this framework, we will talk about asp.net and blazer.</a:t>
            </a:r>
            <a:endParaRPr lang="en-CA" sz="882"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2262037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ASP.NET Core is optimized for modern web applications and cloud-based hosting scenarios. Its modular design enables applications to depend on only those features they actually use, improving application security and performance while reducing hosting resource requirements.</a:t>
            </a:r>
            <a:endParaRPr lang="en-CA"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ASP.NET Core include MVC, SPA , Web API and many templates.</a:t>
            </a:r>
            <a:endParaRPr lang="en-CA" sz="882" kern="1200" dirty="0">
              <a:solidFill>
                <a:schemeClr val="tx1"/>
              </a:solidFill>
              <a:effectLst/>
              <a:latin typeface="Segoe UI" panose="020B0502040204020203" pitchFamily="34" charset="0"/>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33236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CA" sz="882" kern="1200" dirty="0">
                <a:solidFill>
                  <a:schemeClr val="tx1"/>
                </a:solidFill>
                <a:effectLst/>
                <a:latin typeface="Segoe UI" panose="020B0502040204020203" pitchFamily="34" charset="0"/>
                <a:ea typeface="+mn-ea"/>
                <a:cs typeface="+mn-cs"/>
              </a:rPr>
              <a:t>And to create an ASP.NET app, you can use the last version of Visual Studio 2019 for example, I will present after more tools, and here, we choose, ASP.NET Web Application and you can find the list of the templates that you can use it.</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51125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266264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49896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ASP.NET Core 3.0 introduces a new model for building rich, interactive, and composable UI called </a:t>
            </a:r>
            <a:r>
              <a:rPr lang="en-US" dirty="0" err="1"/>
              <a:t>Blazor</a:t>
            </a:r>
            <a:r>
              <a:rPr lang="en-US" dirty="0"/>
              <a:t>. </a:t>
            </a:r>
            <a:r>
              <a:rPr lang="en-US" dirty="0" err="1"/>
              <a:t>Blazor</a:t>
            </a:r>
            <a:r>
              <a:rPr lang="en-US" dirty="0"/>
              <a:t> server-side allows developers to build UI with Razor on the server and for this code to be delivered to the browser and executed client-side using </a:t>
            </a:r>
            <a:r>
              <a:rPr lang="en-US" dirty="0" err="1"/>
              <a:t>WebAssembly</a:t>
            </a:r>
            <a:r>
              <a:rPr lang="en-US" dirty="0"/>
              <a:t>.</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4170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To do </a:t>
            </a:r>
            <a:r>
              <a:rPr lang="fr-CA" dirty="0" err="1"/>
              <a:t>that</a:t>
            </a:r>
            <a:r>
              <a:rPr lang="fr-CA" dirty="0"/>
              <a:t> </a:t>
            </a:r>
            <a:r>
              <a:rPr lang="fr-CA" dirty="0" err="1"/>
              <a:t>you</a:t>
            </a:r>
            <a:r>
              <a:rPr lang="fr-CA" dirty="0"/>
              <a:t> </a:t>
            </a:r>
            <a:r>
              <a:rPr lang="fr-CA" dirty="0" err="1"/>
              <a:t>find</a:t>
            </a:r>
            <a:r>
              <a:rPr lang="fr-CA" dirty="0"/>
              <a:t> </a:t>
            </a:r>
            <a:r>
              <a:rPr lang="fr-CA" dirty="0" err="1"/>
              <a:t>it</a:t>
            </a:r>
            <a:r>
              <a:rPr lang="fr-CA" dirty="0"/>
              <a:t> in the </a:t>
            </a:r>
            <a:r>
              <a:rPr lang="fr-CA" dirty="0" err="1"/>
              <a:t>list</a:t>
            </a:r>
            <a:r>
              <a:rPr lang="fr-CA" dirty="0"/>
              <a:t> </a:t>
            </a:r>
            <a:r>
              <a:rPr lang="fr-CA" dirty="0" err="1"/>
              <a:t>Blazor</a:t>
            </a:r>
            <a:r>
              <a:rPr lang="fr-CA" dirty="0"/>
              <a:t> App.</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01343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To do </a:t>
            </a:r>
            <a:r>
              <a:rPr lang="fr-CA" dirty="0" err="1"/>
              <a:t>that</a:t>
            </a:r>
            <a:r>
              <a:rPr lang="fr-CA" dirty="0"/>
              <a:t> </a:t>
            </a:r>
            <a:r>
              <a:rPr lang="fr-CA" dirty="0" err="1"/>
              <a:t>you</a:t>
            </a:r>
            <a:r>
              <a:rPr lang="fr-CA" dirty="0"/>
              <a:t> </a:t>
            </a:r>
            <a:r>
              <a:rPr lang="fr-CA" dirty="0" err="1"/>
              <a:t>find</a:t>
            </a:r>
            <a:r>
              <a:rPr lang="fr-CA" dirty="0"/>
              <a:t> </a:t>
            </a:r>
            <a:r>
              <a:rPr lang="fr-CA" dirty="0" err="1"/>
              <a:t>it</a:t>
            </a:r>
            <a:r>
              <a:rPr lang="fr-CA" dirty="0"/>
              <a:t> in the </a:t>
            </a:r>
            <a:r>
              <a:rPr lang="fr-CA" dirty="0" err="1"/>
              <a:t>list</a:t>
            </a:r>
            <a:r>
              <a:rPr lang="fr-CA" dirty="0"/>
              <a:t> </a:t>
            </a:r>
            <a:r>
              <a:rPr lang="fr-CA" dirty="0" err="1"/>
              <a:t>Blazor</a:t>
            </a:r>
            <a:r>
              <a:rPr lang="fr-CA" dirty="0"/>
              <a:t> App.</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73221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1:06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18451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sz="882" kern="1200" dirty="0">
                <a:solidFill>
                  <a:schemeClr val="tx1"/>
                </a:solidFill>
                <a:effectLst/>
                <a:latin typeface="Segoe UI" panose="020B0502040204020203" pitchFamily="34" charset="0"/>
                <a:ea typeface="+mn-ea"/>
                <a:cs typeface="+mn-cs"/>
              </a:rPr>
              <a:t>Now we will talk about the server-side technologies, we will be in the heart of any apps, security, performance should be considered in the part, so, it’s really important to have an idea about technologies that any developer should know and can use it and the patterns to build a consistent architecture. </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09114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sz="882" kern="1200" dirty="0">
                <a:solidFill>
                  <a:schemeClr val="tx1"/>
                </a:solidFill>
                <a:effectLst/>
                <a:latin typeface="Segoe UI" panose="020B0502040204020203" pitchFamily="34" charset="0"/>
                <a:ea typeface="+mn-ea"/>
                <a:cs typeface="+mn-cs"/>
              </a:rPr>
              <a:t>So, let’s start by the evolution of software architecture, it looks like Software development and architecture have always been linked to Italian food. So, here is my take on the evolution of software architecture with an Italian food perspective!</a:t>
            </a:r>
          </a:p>
          <a:p>
            <a:r>
              <a:rPr lang="en-CA" sz="882" kern="1200" dirty="0">
                <a:solidFill>
                  <a:schemeClr val="tx1"/>
                </a:solidFill>
                <a:effectLst/>
                <a:latin typeface="Segoe UI" panose="020B0502040204020203" pitchFamily="34" charset="0"/>
                <a:ea typeface="+mn-ea"/>
                <a:cs typeface="+mn-cs"/>
              </a:rPr>
              <a:t>from spaghetti code that was an old way where the developer can’t be able to refactor because the code is highly coupled to lasagne that illustrate the layered monolith or monolith containerized apps finishing to Ravioli architecture and here, we start by cloud ready architecture like microservices, serverless. We don’t know what it is next maybe pizza.</a:t>
            </a:r>
          </a:p>
          <a:p>
            <a:endParaRPr lang="en-US" dirty="0"/>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76145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You should architect and design software solutions with maintainability in mind. The principles outlined in this section can help guide you toward architectural decisions that will result in clean, maintainable applications. Generally, these principles will guide you toward building applications out of discrete components that are not tightly coupled to other parts of your application, but rather communicate through explicit interfaces or messaging systems.</a:t>
            </a:r>
          </a:p>
          <a:p>
            <a:endParaRPr lang="en-US" dirty="0"/>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70460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Before talking about Microservices, we need to understand the difference between traditional application approach and microservices application approach.</a:t>
            </a:r>
          </a:p>
          <a:p>
            <a:r>
              <a:rPr lang="en-US" dirty="0"/>
              <a:t>Any application is built as a collection of services can be developed, tested, versioned, deployed, and scaled. For Monolithic applications, Scales is done by cloning the app on multiple servers or VMs.</a:t>
            </a:r>
          </a:p>
          <a:p>
            <a:r>
              <a:rPr lang="en-US" dirty="0"/>
              <a:t>But for microservices, scales is done by deploying each independently service with multiple instances across servers – VMs.</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for microservices, the idea is simple, it consists to split your application into a set of smaller, interconnected services instead of building a single monolithic application. Each microservice is a small application that has its own hexagonal architecture consisting of business logic along with various adapters. Some microservices would expose a REST, RPC or message-based API and most services consume APIs provided by other services. Other microservices might implement a web UI.</a:t>
            </a:r>
          </a:p>
          <a:p>
            <a:r>
              <a:rPr lang="en-US" dirty="0"/>
              <a:t>Microservices are deployed independently with their own database per service so the underlying.</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30521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435CA01-1CAA-4529-BAD7-2F9670B29EFC}" type="slidenum">
              <a:rPr lang="en-CA" smtClean="0"/>
              <a:t>3</a:t>
            </a:fld>
            <a:endParaRPr lang="en-CA"/>
          </a:p>
        </p:txBody>
      </p:sp>
    </p:spTree>
    <p:extLst>
      <p:ext uri="{BB962C8B-B14F-4D97-AF65-F5344CB8AC3E}">
        <p14:creationId xmlns:p14="http://schemas.microsoft.com/office/powerpoint/2010/main" val="156953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And in this table, we can find more technologies and Patterns.</a:t>
            </a:r>
            <a:endParaRPr lang="en-CA" sz="882" kern="1200" dirty="0">
              <a:solidFill>
                <a:schemeClr val="tx1"/>
              </a:solidFill>
              <a:effectLst/>
              <a:latin typeface="Segoe UI" panose="020B0502040204020203" pitchFamily="34" charset="0"/>
              <a:ea typeface="+mn-ea"/>
              <a:cs typeface="+mn-cs"/>
            </a:endParaRP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1257020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AD438-CEB9-4523-A009-80107FF79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Espace réservé des notes 2">
            <a:extLst>
              <a:ext uri="{FF2B5EF4-FFF2-40B4-BE49-F238E27FC236}">
                <a16:creationId xmlns:a16="http://schemas.microsoft.com/office/drawing/2014/main" id="{5FBA8B00-3488-4A29-98AA-CBB193C7077F}"/>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Now, we need to have an idea about the tools that any developer can use it, before, we mentioned Visual Studio but we have Visual studio Code, an online version is available in preview and GitHub. </a:t>
            </a:r>
            <a:endParaRPr lang="en-CA" sz="882" kern="1200" dirty="0">
              <a:solidFill>
                <a:schemeClr val="tx1"/>
              </a:solidFill>
              <a:effectLst/>
              <a:latin typeface="Segoe UI" panose="020B0502040204020203" pitchFamily="34" charset="0"/>
              <a:ea typeface="+mn-ea"/>
              <a:cs typeface="+mn-cs"/>
            </a:endParaRPr>
          </a:p>
          <a:p>
            <a:endParaRPr lang="en-CA" dirty="0"/>
          </a:p>
        </p:txBody>
      </p:sp>
    </p:spTree>
    <p:extLst>
      <p:ext uri="{BB962C8B-B14F-4D97-AF65-F5344CB8AC3E}">
        <p14:creationId xmlns:p14="http://schemas.microsoft.com/office/powerpoint/2010/main" val="2730169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66D07699-C2BC-44CB-8DE4-E1A6E73132B5}"/>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31847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6030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A57D654E-A322-44A0-82FA-ED670F54E0CE}"/>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83265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Espace réservé des notes 2">
            <a:extLst>
              <a:ext uri="{FF2B5EF4-FFF2-40B4-BE49-F238E27FC236}">
                <a16:creationId xmlns:a16="http://schemas.microsoft.com/office/drawing/2014/main" id="{6C6A13ED-7B0F-4E7F-8FDB-65DD13DCEBA9}"/>
              </a:ext>
            </a:extLst>
          </p:cNvPr>
          <p:cNvSpPr>
            <a:spLocks noGrp="1"/>
          </p:cNvSpPr>
          <p:nvPr>
            <p:ph type="body" idx="1"/>
          </p:nvPr>
        </p:nvSpPr>
        <p:spPr/>
        <p:txBody>
          <a:bodyPr/>
          <a:lstStyle/>
          <a:p>
            <a:r>
              <a:rPr lang="fr-CA" dirty="0" err="1"/>
              <a:t>Here</a:t>
            </a:r>
            <a:r>
              <a:rPr lang="fr-CA" dirty="0"/>
              <a:t> </a:t>
            </a:r>
            <a:r>
              <a:rPr lang="fr-CA" dirty="0" err="1"/>
              <a:t>we</a:t>
            </a:r>
            <a:r>
              <a:rPr lang="fr-CA" dirty="0"/>
              <a:t> have the </a:t>
            </a:r>
            <a:r>
              <a:rPr lang="fr-CA" dirty="0" err="1"/>
              <a:t>languages</a:t>
            </a:r>
            <a:r>
              <a:rPr lang="fr-CA" dirty="0"/>
              <a:t> </a:t>
            </a:r>
            <a:r>
              <a:rPr lang="fr-CA" dirty="0" err="1"/>
              <a:t>that</a:t>
            </a:r>
            <a:r>
              <a:rPr lang="fr-CA" dirty="0"/>
              <a:t> </a:t>
            </a:r>
            <a:r>
              <a:rPr lang="fr-CA" dirty="0" err="1"/>
              <a:t>you</a:t>
            </a:r>
            <a:r>
              <a:rPr lang="fr-CA" dirty="0"/>
              <a:t> can use </a:t>
            </a:r>
            <a:r>
              <a:rPr lang="fr-CA" dirty="0" err="1"/>
              <a:t>it</a:t>
            </a:r>
            <a:r>
              <a:rPr lang="fr-CA" dirty="0"/>
              <a:t>.</a:t>
            </a:r>
            <a:endParaRPr lang="en-CA" dirty="0"/>
          </a:p>
        </p:txBody>
      </p:sp>
    </p:spTree>
    <p:extLst>
      <p:ext uri="{BB962C8B-B14F-4D97-AF65-F5344CB8AC3E}">
        <p14:creationId xmlns:p14="http://schemas.microsoft.com/office/powerpoint/2010/main" val="1447251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1:06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04408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Now</a:t>
            </a:r>
            <a:r>
              <a:rPr lang="fr-CA" dirty="0"/>
              <a:t> </a:t>
            </a:r>
            <a:r>
              <a:rPr lang="fr-CA" dirty="0" err="1"/>
              <a:t>we</a:t>
            </a:r>
            <a:r>
              <a:rPr lang="fr-CA" dirty="0"/>
              <a:t> </a:t>
            </a:r>
            <a:r>
              <a:rPr lang="fr-CA" dirty="0" err="1"/>
              <a:t>will</a:t>
            </a:r>
            <a:r>
              <a:rPr lang="fr-CA" dirty="0"/>
              <a:t> move to containers for building modern app</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18306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900" dirty="0"/>
              <a:t>Containers offer a logical packaging mechanism in which applications can be abstracted from the environment in which they actually run. </a:t>
            </a:r>
          </a:p>
          <a:p>
            <a:pPr algn="just"/>
            <a:r>
              <a:rPr lang="en-US" sz="900" dirty="0"/>
              <a:t>This decoupling allows container-based applications to be deployed easily and consistently, regardless of the target environment </a:t>
            </a:r>
          </a:p>
          <a:p>
            <a:pPr algn="just"/>
            <a:r>
              <a:rPr lang="en-US" sz="900" dirty="0"/>
              <a:t>Containerization provides a clean separation of concerns – isolation.</a:t>
            </a:r>
          </a:p>
          <a:p>
            <a:pPr algn="just"/>
            <a:r>
              <a:rPr lang="en-US" sz="900" dirty="0"/>
              <a:t>Developers focus on their application logic and dependencies; IT Ops focus on deployment and management.</a:t>
            </a:r>
          </a:p>
          <a:p>
            <a:pPr algn="just"/>
            <a:endParaRPr lang="en-US" sz="9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1/8/2020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technology that allows the creation and use of containers, basically it is a tool that allows developers and sys-admins to easily deploy their applications in a sandbox (containers) to run on the host operating system i.e. Linux.</a:t>
            </a:r>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1813731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To build any project, you need to have an idea about every layer presented here. </a:t>
            </a:r>
          </a:p>
          <a:p>
            <a:r>
              <a:rPr lang="en-US" sz="882" kern="1200" dirty="0">
                <a:solidFill>
                  <a:schemeClr val="tx1"/>
                </a:solidFill>
                <a:effectLst/>
                <a:latin typeface="Segoe UI" panose="020B0502040204020203" pitchFamily="34" charset="0"/>
                <a:ea typeface="+mn-ea"/>
                <a:cs typeface="+mn-cs"/>
              </a:rPr>
              <a:t>We have to know about client-side web technologies that we can use it.</a:t>
            </a:r>
          </a:p>
          <a:p>
            <a:r>
              <a:rPr lang="en-US" sz="882" kern="1200" dirty="0">
                <a:solidFill>
                  <a:schemeClr val="tx1"/>
                </a:solidFill>
                <a:effectLst/>
                <a:latin typeface="Segoe UI" panose="020B0502040204020203" pitchFamily="34" charset="0"/>
                <a:ea typeface="+mn-ea"/>
                <a:cs typeface="+mn-cs"/>
              </a:rPr>
              <a:t>Server-side web technologies, language to be used and the framework, then the architecture that can be a monolith or microservices and Cloud-Native Apps for and in the end, we will deploy it in the cloud-in Microsoft Azure.</a:t>
            </a:r>
          </a:p>
          <a:p>
            <a:r>
              <a:rPr lang="en-US" sz="882" kern="1200" dirty="0">
                <a:solidFill>
                  <a:schemeClr val="tx1"/>
                </a:solidFill>
                <a:effectLst/>
                <a:latin typeface="Segoe UI" panose="020B0502040204020203" pitchFamily="34" charset="0"/>
                <a:ea typeface="+mn-ea"/>
                <a:cs typeface="+mn-cs"/>
              </a:rPr>
              <a:t>Developers today required to know what cloud offer to deploy their apps, choose the best solution to a specific project, small project is not like multitenancy or complex system.</a:t>
            </a:r>
          </a:p>
          <a:p>
            <a:r>
              <a:rPr lang="en-US" sz="882" kern="1200" dirty="0">
                <a:solidFill>
                  <a:schemeClr val="tx1"/>
                </a:solidFill>
                <a:effectLst/>
                <a:latin typeface="Segoe UI" panose="020B0502040204020203" pitchFamily="34" charset="0"/>
                <a:ea typeface="+mn-ea"/>
                <a:cs typeface="+mn-cs"/>
              </a:rPr>
              <a:t>So, what is required to build a modern application for a user?</a:t>
            </a: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90950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provides different choices for app modernization</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13541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deploy containers in Azure we can use Azure container Instances.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99877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736172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start a container using a single command. This command can be run on the command line, Azure DevOps, </a:t>
            </a:r>
            <a:r>
              <a:rPr lang="en-US" dirty="0" err="1"/>
              <a:t>LogicApps</a:t>
            </a:r>
            <a:r>
              <a:rPr lang="en-US" dirty="0"/>
              <a:t>; many options.</a:t>
            </a:r>
          </a:p>
          <a:p>
            <a:pPr marL="171450" indent="-171450">
              <a:buFontTx/>
              <a:buChar char="-"/>
            </a:pPr>
            <a:r>
              <a:rPr lang="en-US" dirty="0"/>
              <a:t>Per second billing, Only be charged for the time the container is running.</a:t>
            </a:r>
          </a:p>
          <a:p>
            <a:pPr marL="171450" indent="-171450">
              <a:buFontTx/>
              <a:buChar char="-"/>
            </a:pPr>
            <a:r>
              <a:rPr lang="en-US" dirty="0"/>
              <a:t>Just run the container, there is no infrastructure to manage.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561562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331629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publish application we can use Azure App Service </a:t>
            </a:r>
          </a:p>
          <a:p>
            <a:r>
              <a:rPr lang="en-US" dirty="0"/>
              <a:t>It is a fully managed compute platform that is optimized for hosting websites and web applications.  </a:t>
            </a:r>
          </a:p>
          <a:p>
            <a:r>
              <a:rPr lang="en-US" dirty="0"/>
              <a:t>Customers can use App Service on Linux to host web apps natively on Linux for supported application stacks. </a:t>
            </a:r>
          </a:p>
          <a:p>
            <a:r>
              <a:rPr lang="en-US" dirty="0"/>
              <a:t>Node, Java, PHP, Python, .NET Core, Ruby can all be run natively or within containers.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44662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dirty="0">
                <a:solidFill>
                  <a:schemeClr val="tx1"/>
                </a:solidFill>
                <a:effectLst/>
                <a:latin typeface="Segoe UI" panose="020B0502040204020203" pitchFamily="34" charset="0"/>
                <a:ea typeface="+mn-ea"/>
                <a:cs typeface="+mn-cs"/>
              </a:rPr>
              <a:t>Azure App Service</a:t>
            </a:r>
            <a:r>
              <a:rPr lang="en-US" sz="882" b="0" i="0" kern="1200" dirty="0">
                <a:solidFill>
                  <a:schemeClr val="tx1"/>
                </a:solidFill>
                <a:effectLst/>
                <a:latin typeface="Segoe UI" panose="020B0502040204020203" pitchFamily="34" charset="0"/>
                <a:ea typeface="+mn-ea"/>
                <a:cs typeface="+mn-cs"/>
              </a:rPr>
              <a:t> is an HTTP-based service for hosting web applications, REST APIs, and mobile back ends. You can develop in your favorite language, be it .NET, .NET Core, Java, Ruby, Node.js, PHP, or Python. Applications run and scale with ease on both Windows and Linux-based environments.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Deploy Apps from GitHub, Azure DevOps, even </a:t>
            </a:r>
            <a:r>
              <a:rPr lang="en-US" sz="882" b="0" i="0" kern="1200" dirty="0" err="1">
                <a:solidFill>
                  <a:schemeClr val="tx1"/>
                </a:solidFill>
                <a:effectLst/>
                <a:latin typeface="Segoe UI" panose="020B0502040204020203" pitchFamily="34" charset="0"/>
                <a:ea typeface="+mn-ea"/>
                <a:cs typeface="+mn-cs"/>
              </a:rPr>
              <a:t>DropBox</a:t>
            </a:r>
            <a:r>
              <a:rPr lang="en-US" sz="882" b="0" i="0" kern="1200" dirty="0">
                <a:solidFill>
                  <a:schemeClr val="tx1"/>
                </a:solidFill>
                <a:effectLst/>
                <a:latin typeface="Segoe UI" panose="020B0502040204020203" pitchFamily="34" charset="0"/>
                <a:ea typeface="+mn-ea"/>
                <a:cs typeface="+mn-cs"/>
              </a:rPr>
              <a:t>! App Service offers just about every piece you’d need to run a scalable, secure web application.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Speak to slot deployments, scalability points, and that is the basis for serverless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882" b="0" i="0" kern="1200" dirty="0">
                <a:solidFill>
                  <a:schemeClr val="tx1"/>
                </a:solidFill>
                <a:effectLst/>
                <a:latin typeface="Segoe UI" panose="020B0502040204020203" pitchFamily="34" charset="0"/>
                <a:ea typeface="+mn-ea"/>
                <a:cs typeface="+mn-cs"/>
              </a:rPr>
              <a:t>Just pull container images from Docker Hub or a private Azure Container Registry, and Web App for Containers will deploy the containerized app with your preferred dependencies to production in seconds.</a:t>
            </a:r>
          </a:p>
          <a:p>
            <a:pPr marL="171450" indent="-171450">
              <a:buFontTx/>
              <a:buChar char="-"/>
            </a:pPr>
            <a:r>
              <a:rPr lang="en-US" sz="882" b="0" i="0" kern="1200" dirty="0">
                <a:solidFill>
                  <a:schemeClr val="tx1"/>
                </a:solidFill>
                <a:effectLst/>
                <a:latin typeface="Segoe UI" panose="020B0502040204020203" pitchFamily="34" charset="0"/>
                <a:ea typeface="+mn-ea"/>
                <a:cs typeface="+mn-cs"/>
              </a:rPr>
              <a:t> Simplify your container image deployments through CI/CD) capabilities with Docker Hub, Azure Container Registry, and  DevOps. App Service creates an association with the selected repository, so your apps are updated each time your source code changes.</a:t>
            </a:r>
          </a:p>
          <a:p>
            <a:pPr marL="171450" indent="-171450">
              <a:buFontTx/>
              <a:buChar char="-"/>
            </a:pPr>
            <a:r>
              <a:rPr lang="en-US" dirty="0"/>
              <a:t>Scaling based on load; CPU, memory etc. Load balancing is handled, Can be overridden manually with CLI or in the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5617178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593013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1/8/2020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809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Before searching for an answer, we need to know what user is expecting from an app.</a:t>
            </a:r>
            <a:endParaRPr lang="en-CA"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Today's web apps are expected to be available anytime from anywhere in the world, and usable from virtually any device or screen size. Web applications must be secure, flexible, and scalable to meet spikes in demand. Increasingly, complex scenarios should be handled by rich user experiences built on the client using JavaScript, and communicating efficiently through web APIs.</a:t>
            </a:r>
            <a:endParaRPr lang="en-CA" sz="882" kern="1200" dirty="0">
              <a:solidFill>
                <a:schemeClr val="tx1"/>
              </a:solidFill>
              <a:effectLst/>
              <a:latin typeface="Segoe UI" panose="020B0502040204020203" pitchFamily="34" charset="0"/>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00460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start </a:t>
            </a:r>
            <a:r>
              <a:rPr lang="fr-CA" dirty="0" err="1"/>
              <a:t>from</a:t>
            </a:r>
            <a:r>
              <a:rPr lang="fr-CA" dirty="0"/>
              <a:t> the top of </a:t>
            </a:r>
            <a:r>
              <a:rPr lang="fr-CA" dirty="0" err="1"/>
              <a:t>our</a:t>
            </a:r>
            <a:r>
              <a:rPr lang="fr-CA" dirty="0"/>
              <a:t> sandwich to mention client </a:t>
            </a:r>
            <a:r>
              <a:rPr lang="fr-CA" dirty="0" err="1"/>
              <a:t>side</a:t>
            </a:r>
            <a:r>
              <a:rPr lang="fr-CA" dirty="0"/>
              <a:t> web </a:t>
            </a:r>
            <a:r>
              <a:rPr lang="fr-CA" dirty="0" err="1"/>
              <a:t>techologies</a:t>
            </a:r>
            <a:r>
              <a:rPr lang="fr-CA" dirty="0"/>
              <a:t> </a:t>
            </a:r>
            <a:r>
              <a:rPr lang="fr-CA" dirty="0" err="1"/>
              <a:t>that</a:t>
            </a:r>
            <a:r>
              <a:rPr lang="fr-CA" dirty="0"/>
              <a:t> </a:t>
            </a:r>
            <a:r>
              <a:rPr lang="fr-CA" dirty="0" err="1"/>
              <a:t>we</a:t>
            </a:r>
            <a:r>
              <a:rPr lang="fr-CA" dirty="0"/>
              <a:t> can use </a:t>
            </a:r>
            <a:r>
              <a:rPr lang="fr-CA" dirty="0" err="1"/>
              <a:t>it</a:t>
            </a:r>
            <a:r>
              <a:rPr lang="fr-CA" dirty="0"/>
              <a:t> in </a:t>
            </a:r>
            <a:r>
              <a:rPr lang="fr-CA" dirty="0" err="1"/>
              <a:t>any</a:t>
            </a:r>
            <a:r>
              <a:rPr lang="fr-CA" dirty="0"/>
              <a:t> </a:t>
            </a:r>
            <a:r>
              <a:rPr lang="fr-CA" dirty="0" err="1"/>
              <a:t>kind</a:t>
            </a:r>
            <a:r>
              <a:rPr lang="fr-CA" dirty="0"/>
              <a:t> of </a:t>
            </a:r>
            <a:r>
              <a:rPr lang="fr-CA" dirty="0" err="1"/>
              <a:t>project</a:t>
            </a:r>
            <a:r>
              <a:rPr lang="fr-CA" dirty="0"/>
              <a:t>.</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7562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9903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Popular JavaScript libraries and frameworks are incredibly useful tools for any front-end web designer to be familiar with. They can add powerful functionality to your site or help you create current web design trends, resulting in exceptional experiences for your users. </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65913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sz="800" dirty="0">
                <a:hlinkClick r:id="rId3"/>
              </a:rPr>
              <a:t>Aurelia</a:t>
            </a:r>
            <a:endParaRPr lang="en-CA" sz="800" dirty="0"/>
          </a:p>
          <a:p>
            <a:r>
              <a:rPr lang="en-CA" sz="800" dirty="0">
                <a:hlinkClick r:id="rId4"/>
              </a:rPr>
              <a:t>Angular</a:t>
            </a:r>
            <a:endParaRPr lang="en-CA" sz="800" dirty="0"/>
          </a:p>
          <a:p>
            <a:r>
              <a:rPr lang="en-CA" sz="800" dirty="0">
                <a:hlinkClick r:id="rId5"/>
              </a:rPr>
              <a:t>Ember</a:t>
            </a:r>
            <a:endParaRPr lang="en-CA" sz="800" dirty="0"/>
          </a:p>
          <a:p>
            <a:r>
              <a:rPr lang="en-CA" sz="800" dirty="0">
                <a:hlinkClick r:id="rId6"/>
              </a:rPr>
              <a:t>Ionic</a:t>
            </a:r>
            <a:endParaRPr lang="en-CA" sz="800" dirty="0"/>
          </a:p>
          <a:p>
            <a:r>
              <a:rPr lang="en-CA" sz="800" dirty="0">
                <a:hlinkClick r:id="rId7"/>
              </a:rPr>
              <a:t>Mocha</a:t>
            </a:r>
            <a:endParaRPr lang="en-CA" sz="800" dirty="0"/>
          </a:p>
          <a:p>
            <a:r>
              <a:rPr lang="en-CA" sz="800" dirty="0">
                <a:hlinkClick r:id="rId8"/>
              </a:rPr>
              <a:t>Next.js</a:t>
            </a:r>
            <a:endParaRPr lang="en-CA" sz="800" dirty="0"/>
          </a:p>
          <a:p>
            <a:r>
              <a:rPr lang="en-CA" sz="800" dirty="0">
                <a:hlinkClick r:id="rId9"/>
              </a:rPr>
              <a:t>Vue.js</a:t>
            </a:r>
            <a:endParaRPr lang="en-CA" sz="800" dirty="0"/>
          </a:p>
          <a:p>
            <a:r>
              <a:rPr lang="en-CA" sz="800" dirty="0" err="1">
                <a:hlinkClick r:id="rId10"/>
              </a:rPr>
              <a:t>Webix</a:t>
            </a:r>
            <a:endParaRPr lang="en-CA"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CA" sz="700"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1/8/2020 12:22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92095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fr-FR"/>
              <a:t>Modifiez le style du titre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fr-FR"/>
              <a:t>Cliquez pour modifier les styles du texte du masque</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fr-FR"/>
              <a:t>Cliquez pour modifier les styles du texte du masque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fr-FR"/>
              <a:t>Modifiez le style du titre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6755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436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6893B3D-0CCC-40ED-A688-1B710EA3E197}" type="datetimeFigureOut">
              <a:rPr lang="en-CA" smtClean="0"/>
              <a:t>2020-01-08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9EA890F-41DD-47B2-940F-6F134DB638B6}" type="slidenum">
              <a:rPr lang="en-CA" smtClean="0"/>
              <a:t>‹N°›</a:t>
            </a:fld>
            <a:endParaRPr lang="en-CA"/>
          </a:p>
        </p:txBody>
      </p:sp>
    </p:spTree>
    <p:extLst>
      <p:ext uri="{BB962C8B-B14F-4D97-AF65-F5344CB8AC3E}">
        <p14:creationId xmlns:p14="http://schemas.microsoft.com/office/powerpoint/2010/main" val="41833883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1604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576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79770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001410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3404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fr-FR"/>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a:t>Modifiez le style du titre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fr-FR"/>
              <a:t>Modifiez le style du titre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3" r:id="rId34"/>
    <p:sldLayoutId id="2147484914" r:id="rId35"/>
    <p:sldLayoutId id="2147484915" r:id="rId36"/>
    <p:sldLayoutId id="2147484916" r:id="rId37"/>
    <p:sldLayoutId id="2147484917" r:id="rId38"/>
    <p:sldLayoutId id="214748491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2.xml"/><Relationship Id="rId5" Type="http://schemas.microsoft.com/office/2018/10/relationships/comments" Target="../comments/modernComment7.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emf"/><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0.png"/><Relationship Id="rId5" Type="http://schemas.openxmlformats.org/officeDocument/2006/relationships/hyperlink" Target="https://www.linkedin.com/in/hamida-rebai-trabelsi-09b8525/" TargetMode="External"/><Relationship Id="rId10" Type="http://schemas.openxmlformats.org/officeDocument/2006/relationships/image" Target="../media/image24.png"/><Relationship Id="rId4" Type="http://schemas.openxmlformats.org/officeDocument/2006/relationships/hyperlink" Target="mailto:didourebai@gmail.com" TargetMode="External"/><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microsoft.com/office/2018/10/relationships/comments" Target="../comments/modernComment5.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microsoft.com/office/2018/10/relationships/comments" Target="../comments/modernComment6.xml"/><Relationship Id="rId5" Type="http://schemas.openxmlformats.org/officeDocument/2006/relationships/image" Target="../media/image84.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microsoft.com/office/2018/10/relationships/comments" Target="../comments/modernComment6.xml"/><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microsoft.com/office/2018/10/relationships/comments" Target="../comments/modernCommen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39.xml"/><Relationship Id="rId4" Type="http://schemas.openxmlformats.org/officeDocument/2006/relationships/image" Target="../media/image99.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mailto:didourebai@gmail.com" TargetMode="External"/><Relationship Id="rId2" Type="http://schemas.openxmlformats.org/officeDocument/2006/relationships/notesSlide" Target="../notesSlides/notesSlide49.xml"/><Relationship Id="rId1" Type="http://schemas.openxmlformats.org/officeDocument/2006/relationships/slideLayout" Target="../slideLayouts/slideLayout30.xml"/><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3272BA-B309-424A-8929-07941797518A}"/>
              </a:ext>
            </a:extLst>
          </p:cNvPr>
          <p:cNvSpPr>
            <a:spLocks noGrp="1"/>
          </p:cNvSpPr>
          <p:nvPr>
            <p:ph type="title"/>
          </p:nvPr>
        </p:nvSpPr>
        <p:spPr/>
        <p:txBody>
          <a:bodyPr/>
          <a:lstStyle/>
          <a:p>
            <a:r>
              <a:rPr lang="en-CA" dirty="0"/>
              <a:t>JavaScript Framework</a:t>
            </a:r>
          </a:p>
        </p:txBody>
      </p:sp>
      <p:pic>
        <p:nvPicPr>
          <p:cNvPr id="5" name="Image 4">
            <a:extLst>
              <a:ext uri="{FF2B5EF4-FFF2-40B4-BE49-F238E27FC236}">
                <a16:creationId xmlns:a16="http://schemas.microsoft.com/office/drawing/2014/main" id="{E7D34347-3B21-445C-A929-B99AF223E4BD}"/>
              </a:ext>
            </a:extLst>
          </p:cNvPr>
          <p:cNvPicPr>
            <a:picLocks noChangeAspect="1"/>
          </p:cNvPicPr>
          <p:nvPr/>
        </p:nvPicPr>
        <p:blipFill>
          <a:blip r:embed="rId3"/>
          <a:stretch>
            <a:fillRect/>
          </a:stretch>
        </p:blipFill>
        <p:spPr>
          <a:xfrm>
            <a:off x="429015" y="1225290"/>
            <a:ext cx="5457825" cy="1619250"/>
          </a:xfrm>
          <a:prstGeom prst="rect">
            <a:avLst/>
          </a:prstGeom>
        </p:spPr>
      </p:pic>
      <p:pic>
        <p:nvPicPr>
          <p:cNvPr id="6" name="Image 5">
            <a:extLst>
              <a:ext uri="{FF2B5EF4-FFF2-40B4-BE49-F238E27FC236}">
                <a16:creationId xmlns:a16="http://schemas.microsoft.com/office/drawing/2014/main" id="{C32728A4-2389-424B-BFC3-A996DEBCF117}"/>
              </a:ext>
            </a:extLst>
          </p:cNvPr>
          <p:cNvPicPr>
            <a:picLocks noChangeAspect="1"/>
          </p:cNvPicPr>
          <p:nvPr/>
        </p:nvPicPr>
        <p:blipFill>
          <a:blip r:embed="rId4"/>
          <a:stretch>
            <a:fillRect/>
          </a:stretch>
        </p:blipFill>
        <p:spPr>
          <a:xfrm>
            <a:off x="7513172" y="982465"/>
            <a:ext cx="4243184" cy="1627773"/>
          </a:xfrm>
          <a:prstGeom prst="rect">
            <a:avLst/>
          </a:prstGeom>
        </p:spPr>
      </p:pic>
      <p:pic>
        <p:nvPicPr>
          <p:cNvPr id="8" name="Image 7">
            <a:extLst>
              <a:ext uri="{FF2B5EF4-FFF2-40B4-BE49-F238E27FC236}">
                <a16:creationId xmlns:a16="http://schemas.microsoft.com/office/drawing/2014/main" id="{E6D16313-6129-4927-AD78-32D80A9A15CE}"/>
              </a:ext>
            </a:extLst>
          </p:cNvPr>
          <p:cNvPicPr>
            <a:picLocks noChangeAspect="1"/>
          </p:cNvPicPr>
          <p:nvPr/>
        </p:nvPicPr>
        <p:blipFill>
          <a:blip r:embed="rId5"/>
          <a:stretch>
            <a:fillRect/>
          </a:stretch>
        </p:blipFill>
        <p:spPr>
          <a:xfrm>
            <a:off x="9169594" y="4587783"/>
            <a:ext cx="1795543" cy="1993053"/>
          </a:xfrm>
          <a:prstGeom prst="rect">
            <a:avLst/>
          </a:prstGeom>
        </p:spPr>
      </p:pic>
      <p:pic>
        <p:nvPicPr>
          <p:cNvPr id="9" name="Graphique 8">
            <a:extLst>
              <a:ext uri="{FF2B5EF4-FFF2-40B4-BE49-F238E27FC236}">
                <a16:creationId xmlns:a16="http://schemas.microsoft.com/office/drawing/2014/main" id="{6937A6D7-814E-431E-9023-444D38F4E4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1262" y="2767449"/>
            <a:ext cx="2283502" cy="2283502"/>
          </a:xfrm>
          <a:prstGeom prst="rect">
            <a:avLst/>
          </a:prstGeom>
        </p:spPr>
      </p:pic>
      <p:pic>
        <p:nvPicPr>
          <p:cNvPr id="11" name="Image 10">
            <a:extLst>
              <a:ext uri="{FF2B5EF4-FFF2-40B4-BE49-F238E27FC236}">
                <a16:creationId xmlns:a16="http://schemas.microsoft.com/office/drawing/2014/main" id="{3FB7B6F5-7571-4957-8689-D82E654B3A1F}"/>
              </a:ext>
            </a:extLst>
          </p:cNvPr>
          <p:cNvPicPr>
            <a:picLocks noChangeAspect="1"/>
          </p:cNvPicPr>
          <p:nvPr/>
        </p:nvPicPr>
        <p:blipFill>
          <a:blip r:embed="rId8"/>
          <a:stretch>
            <a:fillRect/>
          </a:stretch>
        </p:blipFill>
        <p:spPr>
          <a:xfrm>
            <a:off x="931883" y="5050951"/>
            <a:ext cx="2857500" cy="1724025"/>
          </a:xfrm>
          <a:prstGeom prst="rect">
            <a:avLst/>
          </a:prstGeom>
        </p:spPr>
      </p:pic>
      <p:pic>
        <p:nvPicPr>
          <p:cNvPr id="24" name="Image 23">
            <a:extLst>
              <a:ext uri="{FF2B5EF4-FFF2-40B4-BE49-F238E27FC236}">
                <a16:creationId xmlns:a16="http://schemas.microsoft.com/office/drawing/2014/main" id="{03A37CA7-EBF1-4B65-9D04-5DE074845A12}"/>
              </a:ext>
            </a:extLst>
          </p:cNvPr>
          <p:cNvPicPr>
            <a:picLocks noChangeAspect="1"/>
          </p:cNvPicPr>
          <p:nvPr/>
        </p:nvPicPr>
        <p:blipFill>
          <a:blip r:embed="rId9"/>
          <a:stretch>
            <a:fillRect/>
          </a:stretch>
        </p:blipFill>
        <p:spPr>
          <a:xfrm>
            <a:off x="4987465" y="4966288"/>
            <a:ext cx="2723672" cy="1808688"/>
          </a:xfrm>
          <a:prstGeom prst="rect">
            <a:avLst/>
          </a:prstGeom>
        </p:spPr>
      </p:pic>
      <p:pic>
        <p:nvPicPr>
          <p:cNvPr id="13" name="Image 12">
            <a:extLst>
              <a:ext uri="{FF2B5EF4-FFF2-40B4-BE49-F238E27FC236}">
                <a16:creationId xmlns:a16="http://schemas.microsoft.com/office/drawing/2014/main" id="{1DB3C81C-1F68-4078-A552-A4363F630DEC}"/>
              </a:ext>
            </a:extLst>
          </p:cNvPr>
          <p:cNvPicPr>
            <a:picLocks noChangeAspect="1"/>
          </p:cNvPicPr>
          <p:nvPr/>
        </p:nvPicPr>
        <p:blipFill>
          <a:blip r:embed="rId10"/>
          <a:stretch>
            <a:fillRect/>
          </a:stretch>
        </p:blipFill>
        <p:spPr>
          <a:xfrm>
            <a:off x="3809434" y="2824660"/>
            <a:ext cx="2059999" cy="2059999"/>
          </a:xfrm>
          <a:prstGeom prst="rect">
            <a:avLst/>
          </a:prstGeom>
        </p:spPr>
      </p:pic>
      <p:pic>
        <p:nvPicPr>
          <p:cNvPr id="26" name="Image 25">
            <a:extLst>
              <a:ext uri="{FF2B5EF4-FFF2-40B4-BE49-F238E27FC236}">
                <a16:creationId xmlns:a16="http://schemas.microsoft.com/office/drawing/2014/main" id="{27798015-296D-4B2C-BE78-B77B40D6BC6F}"/>
              </a:ext>
            </a:extLst>
          </p:cNvPr>
          <p:cNvPicPr>
            <a:picLocks noChangeAspect="1"/>
          </p:cNvPicPr>
          <p:nvPr/>
        </p:nvPicPr>
        <p:blipFill>
          <a:blip r:embed="rId11"/>
          <a:stretch>
            <a:fillRect/>
          </a:stretch>
        </p:blipFill>
        <p:spPr>
          <a:xfrm>
            <a:off x="964296" y="2877138"/>
            <a:ext cx="2246097" cy="2156253"/>
          </a:xfrm>
          <a:prstGeom prst="rect">
            <a:avLst/>
          </a:prstGeom>
        </p:spPr>
      </p:pic>
    </p:spTree>
    <p:extLst>
      <p:ext uri="{BB962C8B-B14F-4D97-AF65-F5344CB8AC3E}">
        <p14:creationId xmlns:p14="http://schemas.microsoft.com/office/powerpoint/2010/main" val="2585925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3272BA-B309-424A-8929-07941797518A}"/>
              </a:ext>
            </a:extLst>
          </p:cNvPr>
          <p:cNvSpPr>
            <a:spLocks noGrp="1"/>
          </p:cNvSpPr>
          <p:nvPr>
            <p:ph type="title"/>
          </p:nvPr>
        </p:nvSpPr>
        <p:spPr/>
        <p:txBody>
          <a:bodyPr/>
          <a:lstStyle/>
          <a:p>
            <a:r>
              <a:rPr lang="en-CA" dirty="0"/>
              <a:t>JavaScript Libraries</a:t>
            </a:r>
          </a:p>
        </p:txBody>
      </p:sp>
      <p:pic>
        <p:nvPicPr>
          <p:cNvPr id="17" name="Image 16">
            <a:extLst>
              <a:ext uri="{FF2B5EF4-FFF2-40B4-BE49-F238E27FC236}">
                <a16:creationId xmlns:a16="http://schemas.microsoft.com/office/drawing/2014/main" id="{2B9C6777-3311-4ACB-A311-AAFC8F541AED}"/>
              </a:ext>
            </a:extLst>
          </p:cNvPr>
          <p:cNvPicPr>
            <a:picLocks noChangeAspect="1"/>
          </p:cNvPicPr>
          <p:nvPr/>
        </p:nvPicPr>
        <p:blipFill>
          <a:blip r:embed="rId3"/>
          <a:stretch>
            <a:fillRect/>
          </a:stretch>
        </p:blipFill>
        <p:spPr>
          <a:xfrm>
            <a:off x="260863" y="1967476"/>
            <a:ext cx="3910286" cy="992846"/>
          </a:xfrm>
          <a:prstGeom prst="rect">
            <a:avLst/>
          </a:prstGeom>
        </p:spPr>
      </p:pic>
      <p:pic>
        <p:nvPicPr>
          <p:cNvPr id="19" name="Image 18">
            <a:extLst>
              <a:ext uri="{FF2B5EF4-FFF2-40B4-BE49-F238E27FC236}">
                <a16:creationId xmlns:a16="http://schemas.microsoft.com/office/drawing/2014/main" id="{B53691D0-AC2B-4F49-B12F-2914E3F4FF52}"/>
              </a:ext>
            </a:extLst>
          </p:cNvPr>
          <p:cNvPicPr>
            <a:picLocks noChangeAspect="1"/>
          </p:cNvPicPr>
          <p:nvPr/>
        </p:nvPicPr>
        <p:blipFill>
          <a:blip r:embed="rId4"/>
          <a:stretch>
            <a:fillRect/>
          </a:stretch>
        </p:blipFill>
        <p:spPr>
          <a:xfrm>
            <a:off x="1576928" y="3299643"/>
            <a:ext cx="2549747" cy="2032998"/>
          </a:xfrm>
          <a:prstGeom prst="rect">
            <a:avLst/>
          </a:prstGeom>
        </p:spPr>
      </p:pic>
      <p:pic>
        <p:nvPicPr>
          <p:cNvPr id="21" name="Image 20">
            <a:extLst>
              <a:ext uri="{FF2B5EF4-FFF2-40B4-BE49-F238E27FC236}">
                <a16:creationId xmlns:a16="http://schemas.microsoft.com/office/drawing/2014/main" id="{D466C33B-3E4D-46C6-8CEF-4325CF113014}"/>
              </a:ext>
            </a:extLst>
          </p:cNvPr>
          <p:cNvPicPr>
            <a:picLocks noChangeAspect="1"/>
          </p:cNvPicPr>
          <p:nvPr/>
        </p:nvPicPr>
        <p:blipFill>
          <a:blip r:embed="rId5"/>
          <a:stretch>
            <a:fillRect/>
          </a:stretch>
        </p:blipFill>
        <p:spPr>
          <a:xfrm>
            <a:off x="9225425" y="2960322"/>
            <a:ext cx="2226216" cy="2226216"/>
          </a:xfrm>
          <a:prstGeom prst="rect">
            <a:avLst/>
          </a:prstGeom>
        </p:spPr>
      </p:pic>
      <p:pic>
        <p:nvPicPr>
          <p:cNvPr id="23" name="Image 22">
            <a:extLst>
              <a:ext uri="{FF2B5EF4-FFF2-40B4-BE49-F238E27FC236}">
                <a16:creationId xmlns:a16="http://schemas.microsoft.com/office/drawing/2014/main" id="{F225110F-4539-4D3F-835A-52574A1DEECD}"/>
              </a:ext>
            </a:extLst>
          </p:cNvPr>
          <p:cNvPicPr>
            <a:picLocks noChangeAspect="1"/>
          </p:cNvPicPr>
          <p:nvPr/>
        </p:nvPicPr>
        <p:blipFill>
          <a:blip r:embed="rId6"/>
          <a:stretch>
            <a:fillRect/>
          </a:stretch>
        </p:blipFill>
        <p:spPr>
          <a:xfrm>
            <a:off x="4171149" y="1244109"/>
            <a:ext cx="4767929" cy="2648849"/>
          </a:xfrm>
          <a:prstGeom prst="rect">
            <a:avLst/>
          </a:prstGeom>
        </p:spPr>
      </p:pic>
      <p:pic>
        <p:nvPicPr>
          <p:cNvPr id="25" name="Image 24">
            <a:extLst>
              <a:ext uri="{FF2B5EF4-FFF2-40B4-BE49-F238E27FC236}">
                <a16:creationId xmlns:a16="http://schemas.microsoft.com/office/drawing/2014/main" id="{8D17BB6D-4962-4BC0-9975-D333784D6797}"/>
              </a:ext>
            </a:extLst>
          </p:cNvPr>
          <p:cNvPicPr>
            <a:picLocks noChangeAspect="1"/>
          </p:cNvPicPr>
          <p:nvPr/>
        </p:nvPicPr>
        <p:blipFill>
          <a:blip r:embed="rId7"/>
          <a:stretch>
            <a:fillRect/>
          </a:stretch>
        </p:blipFill>
        <p:spPr>
          <a:xfrm>
            <a:off x="5676506" y="3821107"/>
            <a:ext cx="2360455" cy="2360455"/>
          </a:xfrm>
          <a:prstGeom prst="rect">
            <a:avLst/>
          </a:prstGeom>
        </p:spPr>
      </p:pic>
      <p:pic>
        <p:nvPicPr>
          <p:cNvPr id="27" name="Image 26">
            <a:extLst>
              <a:ext uri="{FF2B5EF4-FFF2-40B4-BE49-F238E27FC236}">
                <a16:creationId xmlns:a16="http://schemas.microsoft.com/office/drawing/2014/main" id="{A14CAE64-A3B6-40E8-8037-BA1CFCF497BF}"/>
              </a:ext>
            </a:extLst>
          </p:cNvPr>
          <p:cNvPicPr>
            <a:picLocks noChangeAspect="1"/>
          </p:cNvPicPr>
          <p:nvPr/>
        </p:nvPicPr>
        <p:blipFill>
          <a:blip r:embed="rId8"/>
          <a:stretch>
            <a:fillRect/>
          </a:stretch>
        </p:blipFill>
        <p:spPr>
          <a:xfrm>
            <a:off x="738676" y="5602063"/>
            <a:ext cx="3771900" cy="657225"/>
          </a:xfrm>
          <a:prstGeom prst="rect">
            <a:avLst/>
          </a:prstGeom>
        </p:spPr>
      </p:pic>
      <p:pic>
        <p:nvPicPr>
          <p:cNvPr id="29" name="Image 28">
            <a:extLst>
              <a:ext uri="{FF2B5EF4-FFF2-40B4-BE49-F238E27FC236}">
                <a16:creationId xmlns:a16="http://schemas.microsoft.com/office/drawing/2014/main" id="{1CA65484-B0D7-4B77-8ABC-9F32D5F97C71}"/>
              </a:ext>
            </a:extLst>
          </p:cNvPr>
          <p:cNvPicPr>
            <a:picLocks noChangeAspect="1"/>
          </p:cNvPicPr>
          <p:nvPr/>
        </p:nvPicPr>
        <p:blipFill>
          <a:blip r:embed="rId9"/>
          <a:stretch>
            <a:fillRect/>
          </a:stretch>
        </p:blipFill>
        <p:spPr>
          <a:xfrm>
            <a:off x="9772020" y="1724434"/>
            <a:ext cx="1930186" cy="1575209"/>
          </a:xfrm>
          <a:prstGeom prst="rect">
            <a:avLst/>
          </a:prstGeom>
        </p:spPr>
      </p:pic>
      <p:pic>
        <p:nvPicPr>
          <p:cNvPr id="31" name="Image 30">
            <a:extLst>
              <a:ext uri="{FF2B5EF4-FFF2-40B4-BE49-F238E27FC236}">
                <a16:creationId xmlns:a16="http://schemas.microsoft.com/office/drawing/2014/main" id="{F6282612-1093-4176-A7C0-AFA9CEB6CB38}"/>
              </a:ext>
            </a:extLst>
          </p:cNvPr>
          <p:cNvPicPr>
            <a:picLocks noChangeAspect="1"/>
          </p:cNvPicPr>
          <p:nvPr/>
        </p:nvPicPr>
        <p:blipFill>
          <a:blip r:embed="rId10"/>
          <a:stretch>
            <a:fillRect/>
          </a:stretch>
        </p:blipFill>
        <p:spPr>
          <a:xfrm>
            <a:off x="9012653" y="4871210"/>
            <a:ext cx="2651760" cy="1624203"/>
          </a:xfrm>
          <a:prstGeom prst="rect">
            <a:avLst/>
          </a:prstGeom>
        </p:spPr>
      </p:pic>
    </p:spTree>
    <p:extLst>
      <p:ext uri="{BB962C8B-B14F-4D97-AF65-F5344CB8AC3E}">
        <p14:creationId xmlns:p14="http://schemas.microsoft.com/office/powerpoint/2010/main" val="39149919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3069236"/>
            <a:ext cx="7750331" cy="553998"/>
          </a:xfrm>
        </p:spPr>
        <p:txBody>
          <a:bodyPr/>
          <a:lstStyle/>
          <a:p>
            <a:r>
              <a:rPr lang="en-CA" dirty="0"/>
              <a:t>Front-end Frameworks</a:t>
            </a:r>
          </a:p>
        </p:txBody>
      </p:sp>
    </p:spTree>
    <p:extLst>
      <p:ext uri="{BB962C8B-B14F-4D97-AF65-F5344CB8AC3E}">
        <p14:creationId xmlns:p14="http://schemas.microsoft.com/office/powerpoint/2010/main" val="416960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0013B6C-C746-4FDE-B31D-D4D29B428C5A}"/>
              </a:ext>
            </a:extLst>
          </p:cNvPr>
          <p:cNvPicPr>
            <a:picLocks noChangeAspect="1"/>
          </p:cNvPicPr>
          <p:nvPr/>
        </p:nvPicPr>
        <p:blipFill>
          <a:blip r:embed="rId3"/>
          <a:stretch>
            <a:fillRect/>
          </a:stretch>
        </p:blipFill>
        <p:spPr>
          <a:xfrm>
            <a:off x="0" y="1165544"/>
            <a:ext cx="12192000" cy="4526911"/>
          </a:xfrm>
          <a:prstGeom prst="rect">
            <a:avLst/>
          </a:prstGeom>
        </p:spPr>
      </p:pic>
    </p:spTree>
    <p:extLst>
      <p:ext uri="{BB962C8B-B14F-4D97-AF65-F5344CB8AC3E}">
        <p14:creationId xmlns:p14="http://schemas.microsoft.com/office/powerpoint/2010/main" val="12101200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FC3B2-6581-4B36-B9FC-75972E3E981A}"/>
              </a:ext>
            </a:extLst>
          </p:cNvPr>
          <p:cNvSpPr>
            <a:spLocks noGrp="1"/>
          </p:cNvSpPr>
          <p:nvPr>
            <p:ph type="title"/>
          </p:nvPr>
        </p:nvSpPr>
        <p:spPr>
          <a:xfrm>
            <a:off x="588263" y="457200"/>
            <a:ext cx="11018520" cy="553998"/>
          </a:xfrm>
        </p:spPr>
        <p:txBody>
          <a:bodyPr/>
          <a:lstStyle/>
          <a:p>
            <a:r>
              <a:rPr lang="en-CA" dirty="0"/>
              <a:t>Front-end Frameworks</a:t>
            </a:r>
          </a:p>
        </p:txBody>
      </p:sp>
      <p:pic>
        <p:nvPicPr>
          <p:cNvPr id="10" name="Image 9">
            <a:extLst>
              <a:ext uri="{FF2B5EF4-FFF2-40B4-BE49-F238E27FC236}">
                <a16:creationId xmlns:a16="http://schemas.microsoft.com/office/drawing/2014/main" id="{DFB3EDE8-680B-4C6F-AA96-939EB71E49A0}"/>
              </a:ext>
            </a:extLst>
          </p:cNvPr>
          <p:cNvPicPr>
            <a:picLocks noChangeAspect="1"/>
          </p:cNvPicPr>
          <p:nvPr/>
        </p:nvPicPr>
        <p:blipFill>
          <a:blip r:embed="rId3"/>
          <a:stretch>
            <a:fillRect/>
          </a:stretch>
        </p:blipFill>
        <p:spPr>
          <a:xfrm>
            <a:off x="594923" y="2168434"/>
            <a:ext cx="2964152" cy="2743200"/>
          </a:xfrm>
          <a:prstGeom prst="rect">
            <a:avLst/>
          </a:prstGeom>
        </p:spPr>
      </p:pic>
      <p:pic>
        <p:nvPicPr>
          <p:cNvPr id="11" name="Image 10">
            <a:extLst>
              <a:ext uri="{FF2B5EF4-FFF2-40B4-BE49-F238E27FC236}">
                <a16:creationId xmlns:a16="http://schemas.microsoft.com/office/drawing/2014/main" id="{B747E5D3-87B3-4F35-A79D-5515230231CF}"/>
              </a:ext>
            </a:extLst>
          </p:cNvPr>
          <p:cNvPicPr>
            <a:picLocks noChangeAspect="1"/>
          </p:cNvPicPr>
          <p:nvPr/>
        </p:nvPicPr>
        <p:blipFill>
          <a:blip r:embed="rId4"/>
          <a:stretch>
            <a:fillRect/>
          </a:stretch>
        </p:blipFill>
        <p:spPr>
          <a:xfrm>
            <a:off x="4724400" y="2057400"/>
            <a:ext cx="2743200" cy="2743200"/>
          </a:xfrm>
          <a:prstGeom prst="rect">
            <a:avLst/>
          </a:prstGeom>
        </p:spPr>
      </p:pic>
      <p:pic>
        <p:nvPicPr>
          <p:cNvPr id="12" name="Image 11">
            <a:extLst>
              <a:ext uri="{FF2B5EF4-FFF2-40B4-BE49-F238E27FC236}">
                <a16:creationId xmlns:a16="http://schemas.microsoft.com/office/drawing/2014/main" id="{10965244-EB3B-4A52-8891-EA45D23F5E57}"/>
              </a:ext>
            </a:extLst>
          </p:cNvPr>
          <p:cNvPicPr>
            <a:picLocks noChangeAspect="1"/>
          </p:cNvPicPr>
          <p:nvPr/>
        </p:nvPicPr>
        <p:blipFill>
          <a:blip r:embed="rId5"/>
          <a:stretch>
            <a:fillRect/>
          </a:stretch>
        </p:blipFill>
        <p:spPr>
          <a:xfrm>
            <a:off x="8771891" y="2011554"/>
            <a:ext cx="2789046" cy="2789046"/>
          </a:xfrm>
          <a:prstGeom prst="rect">
            <a:avLst/>
          </a:prstGeom>
        </p:spPr>
      </p:pic>
    </p:spTree>
    <p:extLst>
      <p:ext uri="{BB962C8B-B14F-4D97-AF65-F5344CB8AC3E}">
        <p14:creationId xmlns:p14="http://schemas.microsoft.com/office/powerpoint/2010/main" val="16486982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3069236"/>
            <a:ext cx="7750331" cy="553998"/>
          </a:xfrm>
        </p:spPr>
        <p:txBody>
          <a:bodyPr/>
          <a:lstStyle/>
          <a:p>
            <a:r>
              <a:rPr lang="en-CA" dirty="0"/>
              <a:t>Web Application Frameworks</a:t>
            </a:r>
          </a:p>
        </p:txBody>
      </p:sp>
    </p:spTree>
    <p:extLst>
      <p:ext uri="{BB962C8B-B14F-4D97-AF65-F5344CB8AC3E}">
        <p14:creationId xmlns:p14="http://schemas.microsoft.com/office/powerpoint/2010/main" val="15765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0013B6C-C746-4FDE-B31D-D4D29B428C5A}"/>
              </a:ext>
            </a:extLst>
          </p:cNvPr>
          <p:cNvPicPr>
            <a:picLocks noChangeAspect="1"/>
          </p:cNvPicPr>
          <p:nvPr/>
        </p:nvPicPr>
        <p:blipFill>
          <a:blip r:embed="rId3"/>
          <a:stretch>
            <a:fillRect/>
          </a:stretch>
        </p:blipFill>
        <p:spPr>
          <a:xfrm>
            <a:off x="0" y="1165544"/>
            <a:ext cx="12192000" cy="4526911"/>
          </a:xfrm>
          <a:prstGeom prst="rect">
            <a:avLst/>
          </a:prstGeom>
        </p:spPr>
      </p:pic>
    </p:spTree>
    <p:extLst>
      <p:ext uri="{BB962C8B-B14F-4D97-AF65-F5344CB8AC3E}">
        <p14:creationId xmlns:p14="http://schemas.microsoft.com/office/powerpoint/2010/main" val="38309607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8EA7D8-4257-4452-BC9E-E5C47FF3FA03}"/>
              </a:ext>
            </a:extLst>
          </p:cNvPr>
          <p:cNvSpPr>
            <a:spLocks noGrp="1"/>
          </p:cNvSpPr>
          <p:nvPr>
            <p:ph type="title"/>
          </p:nvPr>
        </p:nvSpPr>
        <p:spPr/>
        <p:txBody>
          <a:bodyPr/>
          <a:lstStyle/>
          <a:p>
            <a:r>
              <a:rPr lang="en-CA" dirty="0"/>
              <a:t>Web Application Frameworks</a:t>
            </a:r>
          </a:p>
        </p:txBody>
      </p:sp>
      <p:pic>
        <p:nvPicPr>
          <p:cNvPr id="3" name="Graphique 2">
            <a:extLst>
              <a:ext uri="{FF2B5EF4-FFF2-40B4-BE49-F238E27FC236}">
                <a16:creationId xmlns:a16="http://schemas.microsoft.com/office/drawing/2014/main" id="{B353B3F8-D1A8-48D1-A183-1CFBED5A96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6962" y="1598972"/>
            <a:ext cx="3098075" cy="1084326"/>
          </a:xfrm>
          <a:prstGeom prst="rect">
            <a:avLst/>
          </a:prstGeom>
        </p:spPr>
      </p:pic>
      <p:pic>
        <p:nvPicPr>
          <p:cNvPr id="7" name="Image 6">
            <a:extLst>
              <a:ext uri="{FF2B5EF4-FFF2-40B4-BE49-F238E27FC236}">
                <a16:creationId xmlns:a16="http://schemas.microsoft.com/office/drawing/2014/main" id="{40F0FDC5-2487-44A5-995A-5E8243767D5E}"/>
              </a:ext>
            </a:extLst>
          </p:cNvPr>
          <p:cNvPicPr>
            <a:picLocks noChangeAspect="1"/>
          </p:cNvPicPr>
          <p:nvPr/>
        </p:nvPicPr>
        <p:blipFill>
          <a:blip r:embed="rId5"/>
          <a:stretch>
            <a:fillRect/>
          </a:stretch>
        </p:blipFill>
        <p:spPr>
          <a:xfrm>
            <a:off x="374325" y="1489966"/>
            <a:ext cx="1772370" cy="1882684"/>
          </a:xfrm>
          <a:prstGeom prst="rect">
            <a:avLst/>
          </a:prstGeom>
        </p:spPr>
      </p:pic>
      <p:pic>
        <p:nvPicPr>
          <p:cNvPr id="10" name="Image 9">
            <a:extLst>
              <a:ext uri="{FF2B5EF4-FFF2-40B4-BE49-F238E27FC236}">
                <a16:creationId xmlns:a16="http://schemas.microsoft.com/office/drawing/2014/main" id="{52E16040-5A9D-4DA8-82D9-1DEF8CECEDFD}"/>
              </a:ext>
            </a:extLst>
          </p:cNvPr>
          <p:cNvPicPr>
            <a:picLocks noChangeAspect="1"/>
          </p:cNvPicPr>
          <p:nvPr/>
        </p:nvPicPr>
        <p:blipFill>
          <a:blip r:embed="rId6"/>
          <a:stretch>
            <a:fillRect/>
          </a:stretch>
        </p:blipFill>
        <p:spPr>
          <a:xfrm>
            <a:off x="9343863" y="1011198"/>
            <a:ext cx="2259874" cy="2259874"/>
          </a:xfrm>
          <a:prstGeom prst="rect">
            <a:avLst/>
          </a:prstGeom>
        </p:spPr>
      </p:pic>
      <p:pic>
        <p:nvPicPr>
          <p:cNvPr id="12" name="Image 11">
            <a:extLst>
              <a:ext uri="{FF2B5EF4-FFF2-40B4-BE49-F238E27FC236}">
                <a16:creationId xmlns:a16="http://schemas.microsoft.com/office/drawing/2014/main" id="{9B786E12-156A-4D35-8D40-53E780CAEC87}"/>
              </a:ext>
            </a:extLst>
          </p:cNvPr>
          <p:cNvPicPr>
            <a:picLocks noChangeAspect="1"/>
          </p:cNvPicPr>
          <p:nvPr/>
        </p:nvPicPr>
        <p:blipFill>
          <a:blip r:embed="rId7"/>
          <a:stretch>
            <a:fillRect/>
          </a:stretch>
        </p:blipFill>
        <p:spPr>
          <a:xfrm>
            <a:off x="468454" y="4794777"/>
            <a:ext cx="3851755" cy="1481444"/>
          </a:xfrm>
          <a:prstGeom prst="rect">
            <a:avLst/>
          </a:prstGeom>
        </p:spPr>
      </p:pic>
      <p:pic>
        <p:nvPicPr>
          <p:cNvPr id="14" name="Image 13">
            <a:extLst>
              <a:ext uri="{FF2B5EF4-FFF2-40B4-BE49-F238E27FC236}">
                <a16:creationId xmlns:a16="http://schemas.microsoft.com/office/drawing/2014/main" id="{45D11D4F-7EBE-49C1-AA34-F5FC69D598A0}"/>
              </a:ext>
            </a:extLst>
          </p:cNvPr>
          <p:cNvPicPr>
            <a:picLocks noChangeAspect="1"/>
          </p:cNvPicPr>
          <p:nvPr/>
        </p:nvPicPr>
        <p:blipFill>
          <a:blip r:embed="rId8"/>
          <a:stretch>
            <a:fillRect/>
          </a:stretch>
        </p:blipFill>
        <p:spPr>
          <a:xfrm>
            <a:off x="5600475" y="5162171"/>
            <a:ext cx="2722262" cy="1238629"/>
          </a:xfrm>
          <a:prstGeom prst="rect">
            <a:avLst/>
          </a:prstGeom>
        </p:spPr>
      </p:pic>
      <p:pic>
        <p:nvPicPr>
          <p:cNvPr id="16" name="Image 15">
            <a:extLst>
              <a:ext uri="{FF2B5EF4-FFF2-40B4-BE49-F238E27FC236}">
                <a16:creationId xmlns:a16="http://schemas.microsoft.com/office/drawing/2014/main" id="{B2A64127-F06D-4CBA-A463-BF475D7B8F01}"/>
              </a:ext>
            </a:extLst>
          </p:cNvPr>
          <p:cNvPicPr>
            <a:picLocks noChangeAspect="1"/>
          </p:cNvPicPr>
          <p:nvPr/>
        </p:nvPicPr>
        <p:blipFill>
          <a:blip r:embed="rId9"/>
          <a:stretch>
            <a:fillRect/>
          </a:stretch>
        </p:blipFill>
        <p:spPr>
          <a:xfrm>
            <a:off x="3246984" y="3501897"/>
            <a:ext cx="4706982" cy="1163633"/>
          </a:xfrm>
          <a:prstGeom prst="rect">
            <a:avLst/>
          </a:prstGeom>
        </p:spPr>
      </p:pic>
      <p:pic>
        <p:nvPicPr>
          <p:cNvPr id="19" name="Image 18">
            <a:extLst>
              <a:ext uri="{FF2B5EF4-FFF2-40B4-BE49-F238E27FC236}">
                <a16:creationId xmlns:a16="http://schemas.microsoft.com/office/drawing/2014/main" id="{8EEE997C-FD80-491C-A910-A191A89E3C5C}"/>
              </a:ext>
            </a:extLst>
          </p:cNvPr>
          <p:cNvPicPr>
            <a:picLocks noChangeAspect="1"/>
          </p:cNvPicPr>
          <p:nvPr/>
        </p:nvPicPr>
        <p:blipFill>
          <a:blip r:embed="rId10"/>
          <a:stretch>
            <a:fillRect/>
          </a:stretch>
        </p:blipFill>
        <p:spPr>
          <a:xfrm>
            <a:off x="9337172" y="4316890"/>
            <a:ext cx="2110325" cy="2110325"/>
          </a:xfrm>
          <a:prstGeom prst="rect">
            <a:avLst/>
          </a:prstGeom>
        </p:spPr>
      </p:pic>
    </p:spTree>
    <p:extLst>
      <p:ext uri="{BB962C8B-B14F-4D97-AF65-F5344CB8AC3E}">
        <p14:creationId xmlns:p14="http://schemas.microsoft.com/office/powerpoint/2010/main" val="34943979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5527B6B-5BF2-48A9-ABB6-ADE7AA584FAB}"/>
              </a:ext>
            </a:extLst>
          </p:cNvPr>
          <p:cNvSpPr txBox="1">
            <a:spLocks noGrp="1"/>
          </p:cNvSpPr>
          <p:nvPr>
            <p:ph type="title" idx="4294967295"/>
          </p:nvPr>
        </p:nvSpPr>
        <p:spPr>
          <a:xfrm>
            <a:off x="583842" y="1866820"/>
            <a:ext cx="553974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.NET Core 3.1</a:t>
            </a:r>
          </a:p>
        </p:txBody>
      </p:sp>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Long-Term</a:t>
            </a:r>
            <a:r>
              <a:rPr kumimoji="0" lang="en-US" sz="2000" b="0" i="0" u="none" strike="noStrike" kern="1200" cap="none" spc="0" normalizeH="0" noProof="0" dirty="0">
                <a:ln>
                  <a:noFill/>
                </a:ln>
                <a:solidFill>
                  <a:schemeClr val="tx1"/>
                </a:solidFill>
                <a:effectLst/>
                <a:uLnTx/>
                <a:uFillTx/>
                <a:latin typeface="Segoe UI"/>
                <a:ea typeface="+mn-ea"/>
                <a:cs typeface="Segoe UI Semilight" panose="020B0402040204020203" pitchFamily="34" charset="0"/>
              </a:rPr>
              <a:t> Support (</a:t>
            </a: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LTS) Preview</a:t>
            </a:r>
            <a:r>
              <a:rPr kumimoji="0" lang="en-US" sz="2000" b="0" i="0" u="none" strike="noStrike" kern="1200" cap="none" spc="0" normalizeH="0" noProof="0" dirty="0">
                <a:ln>
                  <a:noFill/>
                </a:ln>
                <a:solidFill>
                  <a:schemeClr val="tx1"/>
                </a:solidFill>
                <a:effectLst/>
                <a:uLnTx/>
                <a:uFillTx/>
                <a:latin typeface="Segoe UI"/>
                <a:ea typeface="+mn-ea"/>
                <a:cs typeface="Segoe UI Semilight" panose="020B0402040204020203" pitchFamily="34" charset="0"/>
              </a:rPr>
              <a:t> 2</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Full-stack web development with C# and Razor</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dirty="0">
                <a:ln>
                  <a:noFill/>
                </a:ln>
                <a:gradFill>
                  <a:gsLst>
                    <a:gs pos="1250">
                      <a:srgbClr val="50E6FF"/>
                    </a:gs>
                    <a:gs pos="100000">
                      <a:srgbClr val="50E6FF"/>
                    </a:gs>
                  </a:gsLst>
                  <a:lin ang="5400000" scaled="0"/>
                </a:gradFill>
                <a:effectLst/>
                <a:uLnTx/>
                <a:uFillTx/>
                <a:latin typeface="Segoe UI"/>
                <a:ea typeface="+mn-ea"/>
                <a:cs typeface="+mn-cs"/>
              </a:rPr>
              <a:t>dot.net</a:t>
            </a:r>
          </a:p>
        </p:txBody>
      </p:sp>
      <p:pic>
        <p:nvPicPr>
          <p:cNvPr id="3" name="Picture 2" descr="screen grab ">
            <a:extLst>
              <a:ext uri="{FF2B5EF4-FFF2-40B4-BE49-F238E27FC236}">
                <a16:creationId xmlns:a16="http://schemas.microsoft.com/office/drawing/2014/main" id="{5E2DBA2D-4E54-42FC-9407-C2707E9477CE}"/>
              </a:ext>
            </a:extLst>
          </p:cNvPr>
          <p:cNvPicPr>
            <a:picLocks noChangeAspect="1"/>
          </p:cNvPicPr>
          <p:nvPr/>
        </p:nvPicPr>
        <p:blipFill>
          <a:blip r:embed="rId4"/>
          <a:stretch>
            <a:fillRect/>
          </a:stretch>
        </p:blipFill>
        <p:spPr>
          <a:xfrm>
            <a:off x="6985827" y="1431614"/>
            <a:ext cx="5515933" cy="3673786"/>
          </a:xfrm>
          <a:prstGeom prst="rect">
            <a:avLst/>
          </a:prstGeom>
        </p:spPr>
      </p:pic>
      <p:sp>
        <p:nvSpPr>
          <p:cNvPr id="12" name="Rectangle: Rounded Corners 11">
            <a:extLst>
              <a:ext uri="{FF2B5EF4-FFF2-40B4-BE49-F238E27FC236}">
                <a16:creationId xmlns:a16="http://schemas.microsoft.com/office/drawing/2014/main" id="{4B31E430-9376-44E7-BF33-1E3CC003AE0E}"/>
              </a:ext>
            </a:extLst>
          </p:cNvPr>
          <p:cNvSpPr/>
          <p:nvPr/>
        </p:nvSpPr>
        <p:spPr bwMode="auto">
          <a:xfrm>
            <a:off x="613540" y="1237423"/>
            <a:ext cx="1023614" cy="369332"/>
          </a:xfrm>
          <a:prstGeom prst="roundRect">
            <a:avLst>
              <a:gd name="adj" fmla="val 0"/>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dirty="0">
                <a:ln>
                  <a:noFill/>
                </a:ln>
                <a:solidFill>
                  <a:schemeClr val="tx1"/>
                </a:soli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300"/>
                                  </p:stCondLst>
                                  <p:childTnLst>
                                    <p:animMotion origin="layout" path="M 3.33333E-6 -4.44444E-6 L 3.33333E-6 0.03287 " pathEditMode="relative" rAng="0" ptsTypes="AA">
                                      <p:cBhvr>
                                        <p:cTn id="19" dur="500" spd="-100000" fill="hold"/>
                                        <p:tgtEl>
                                          <p:spTgt spid="10"/>
                                        </p:tgtEl>
                                        <p:attrNameLst>
                                          <p:attrName>ppt_x</p:attrName>
                                          <p:attrName>ppt_y</p:attrName>
                                        </p:attrNameLst>
                                      </p:cBhvr>
                                      <p:rCtr x="0" y="1644"/>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2.5E-6 4.07407E-6 L 2.5E-6 0.03842 " pathEditMode="relative" rAng="0" ptsTypes="AA">
                                      <p:cBhvr>
                                        <p:cTn id="24" dur="500" spd="-100000" fill="hold"/>
                                        <p:tgtEl>
                                          <p:spTgt spid="12"/>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2" grpId="0" animBg="1"/>
      <p:bldP spid="12" grpId="1" animBg="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88="http://schemas.microsoft.com/office/powerpoint/2018/8/main" r:id="rId5"/>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5E697E-3D85-4B56-8623-0B7AF326D813}"/>
              </a:ext>
            </a:extLst>
          </p:cNvPr>
          <p:cNvSpPr>
            <a:spLocks noGrp="1"/>
          </p:cNvSpPr>
          <p:nvPr>
            <p:ph type="title"/>
          </p:nvPr>
        </p:nvSpPr>
        <p:spPr/>
        <p:txBody>
          <a:bodyPr/>
          <a:lstStyle/>
          <a:p>
            <a:r>
              <a:rPr lang="en-CA" dirty="0"/>
              <a:t>ASP.NET Core </a:t>
            </a:r>
          </a:p>
        </p:txBody>
      </p:sp>
      <p:sp>
        <p:nvSpPr>
          <p:cNvPr id="3" name="Espace réservé du texte 2">
            <a:extLst>
              <a:ext uri="{FF2B5EF4-FFF2-40B4-BE49-F238E27FC236}">
                <a16:creationId xmlns:a16="http://schemas.microsoft.com/office/drawing/2014/main" id="{984D328B-01DF-4CA2-A0D1-F87065FB015A}"/>
              </a:ext>
            </a:extLst>
          </p:cNvPr>
          <p:cNvSpPr>
            <a:spLocks noGrp="1"/>
          </p:cNvSpPr>
          <p:nvPr>
            <p:ph type="body" sz="quarter" idx="10"/>
          </p:nvPr>
        </p:nvSpPr>
        <p:spPr>
          <a:xfrm>
            <a:off x="586390" y="1434370"/>
            <a:ext cx="11018520" cy="2930033"/>
          </a:xfrm>
        </p:spPr>
        <p:txBody>
          <a:bodyPr/>
          <a:lstStyle/>
          <a:p>
            <a:r>
              <a:rPr lang="en-US" dirty="0"/>
              <a:t>Optimized for modern web applications and cloud-based hosting scenarios.</a:t>
            </a:r>
          </a:p>
          <a:p>
            <a:r>
              <a:rPr lang="en-CA" dirty="0"/>
              <a:t>Modular design.</a:t>
            </a:r>
          </a:p>
          <a:p>
            <a:r>
              <a:rPr lang="en-CA" dirty="0"/>
              <a:t>Include features to improve application security and performance.</a:t>
            </a:r>
          </a:p>
          <a:p>
            <a:r>
              <a:rPr lang="en-US" dirty="0"/>
              <a:t>Easily tested with automated tests</a:t>
            </a:r>
          </a:p>
          <a:p>
            <a:endParaRPr lang="en-CA" dirty="0"/>
          </a:p>
        </p:txBody>
      </p:sp>
      <p:pic>
        <p:nvPicPr>
          <p:cNvPr id="5" name="Image 4">
            <a:extLst>
              <a:ext uri="{FF2B5EF4-FFF2-40B4-BE49-F238E27FC236}">
                <a16:creationId xmlns:a16="http://schemas.microsoft.com/office/drawing/2014/main" id="{886E79A5-EE92-41B6-89CD-E9D33717C63D}"/>
              </a:ext>
            </a:extLst>
          </p:cNvPr>
          <p:cNvPicPr>
            <a:picLocks noChangeAspect="1"/>
          </p:cNvPicPr>
          <p:nvPr/>
        </p:nvPicPr>
        <p:blipFill>
          <a:blip r:embed="rId3"/>
          <a:stretch>
            <a:fillRect/>
          </a:stretch>
        </p:blipFill>
        <p:spPr>
          <a:xfrm>
            <a:off x="8855242" y="3915827"/>
            <a:ext cx="2749668" cy="2749668"/>
          </a:xfrm>
          <a:prstGeom prst="rect">
            <a:avLst/>
          </a:prstGeom>
        </p:spPr>
      </p:pic>
    </p:spTree>
    <p:extLst>
      <p:ext uri="{BB962C8B-B14F-4D97-AF65-F5344CB8AC3E}">
        <p14:creationId xmlns:p14="http://schemas.microsoft.com/office/powerpoint/2010/main" val="31598327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Modern Web Development in Azure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015663"/>
          </a:xfrm>
        </p:spPr>
        <p:txBody>
          <a:bodyPr/>
          <a:lstStyle/>
          <a:p>
            <a:r>
              <a:rPr lang="en-US" dirty="0"/>
              <a:t>Hamida REBAI</a:t>
            </a:r>
          </a:p>
          <a:p>
            <a:r>
              <a:rPr lang="en-US" dirty="0"/>
              <a:t>Architect, Microsoft MVP Developer Technologies</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13C1B74-19B3-42C2-BBC9-3FA514C181C4}"/>
              </a:ext>
            </a:extLst>
          </p:cNvPr>
          <p:cNvPicPr>
            <a:picLocks noChangeAspect="1"/>
          </p:cNvPicPr>
          <p:nvPr/>
        </p:nvPicPr>
        <p:blipFill>
          <a:blip r:embed="rId3"/>
          <a:stretch>
            <a:fillRect/>
          </a:stretch>
        </p:blipFill>
        <p:spPr>
          <a:xfrm>
            <a:off x="974677" y="0"/>
            <a:ext cx="10242645" cy="6858000"/>
          </a:xfrm>
          <a:prstGeom prst="rect">
            <a:avLst/>
          </a:prstGeom>
        </p:spPr>
      </p:pic>
    </p:spTree>
    <p:extLst>
      <p:ext uri="{BB962C8B-B14F-4D97-AF65-F5344CB8AC3E}">
        <p14:creationId xmlns:p14="http://schemas.microsoft.com/office/powerpoint/2010/main" val="15789274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95D3701-90EE-4300-B0E7-48B8EFD32B52}"/>
              </a:ext>
            </a:extLst>
          </p:cNvPr>
          <p:cNvPicPr>
            <a:picLocks noChangeAspect="1"/>
          </p:cNvPicPr>
          <p:nvPr/>
        </p:nvPicPr>
        <p:blipFill>
          <a:blip r:embed="rId3"/>
          <a:stretch>
            <a:fillRect/>
          </a:stretch>
        </p:blipFill>
        <p:spPr>
          <a:xfrm>
            <a:off x="897526" y="0"/>
            <a:ext cx="10396948" cy="6858000"/>
          </a:xfrm>
          <a:prstGeom prst="rect">
            <a:avLst/>
          </a:prstGeom>
          <a:solidFill>
            <a:srgbClr val="FBFBFB"/>
          </a:solidFill>
        </p:spPr>
      </p:pic>
    </p:spTree>
    <p:extLst>
      <p:ext uri="{BB962C8B-B14F-4D97-AF65-F5344CB8AC3E}">
        <p14:creationId xmlns:p14="http://schemas.microsoft.com/office/powerpoint/2010/main" val="27989245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19BBF-FF63-424D-AC21-4FB163165AA6}"/>
              </a:ext>
            </a:extLst>
          </p:cNvPr>
          <p:cNvSpPr>
            <a:spLocks noGrp="1"/>
          </p:cNvSpPr>
          <p:nvPr>
            <p:ph type="title"/>
          </p:nvPr>
        </p:nvSpPr>
        <p:spPr/>
        <p:txBody>
          <a:bodyPr/>
          <a:lstStyle/>
          <a:p>
            <a:r>
              <a:rPr lang="fr-CA" dirty="0" err="1"/>
              <a:t>Blazor</a:t>
            </a:r>
            <a:endParaRPr lang="en-CA" dirty="0"/>
          </a:p>
        </p:txBody>
      </p:sp>
      <p:sp>
        <p:nvSpPr>
          <p:cNvPr id="3" name="Espace réservé du texte 2">
            <a:extLst>
              <a:ext uri="{FF2B5EF4-FFF2-40B4-BE49-F238E27FC236}">
                <a16:creationId xmlns:a16="http://schemas.microsoft.com/office/drawing/2014/main" id="{79CF122E-39C4-47BE-80FD-DEF46B14447D}"/>
              </a:ext>
            </a:extLst>
          </p:cNvPr>
          <p:cNvSpPr>
            <a:spLocks noGrp="1"/>
          </p:cNvSpPr>
          <p:nvPr>
            <p:ph type="body" sz="quarter" idx="10"/>
          </p:nvPr>
        </p:nvSpPr>
        <p:spPr>
          <a:xfrm>
            <a:off x="586390" y="1434370"/>
            <a:ext cx="11018520" cy="2326791"/>
          </a:xfrm>
        </p:spPr>
        <p:txBody>
          <a:bodyPr/>
          <a:lstStyle/>
          <a:p>
            <a:r>
              <a:rPr lang="en-US" dirty="0"/>
              <a:t>Build interactive web UIs using C# instead of JavaScript. </a:t>
            </a:r>
          </a:p>
          <a:p>
            <a:r>
              <a:rPr lang="en-US" dirty="0" err="1"/>
              <a:t>Blazor</a:t>
            </a:r>
            <a:r>
              <a:rPr lang="en-US" dirty="0"/>
              <a:t> apps are composed of reusable web UI components implemented using C#, HTML, and CSS. </a:t>
            </a:r>
          </a:p>
          <a:p>
            <a:r>
              <a:rPr lang="en-US" dirty="0"/>
              <a:t>Client and server code is written in C#, allowing you to share code and libraries.</a:t>
            </a:r>
            <a:endParaRPr lang="en-CA" dirty="0"/>
          </a:p>
        </p:txBody>
      </p:sp>
      <p:pic>
        <p:nvPicPr>
          <p:cNvPr id="4" name="Image 3">
            <a:extLst>
              <a:ext uri="{FF2B5EF4-FFF2-40B4-BE49-F238E27FC236}">
                <a16:creationId xmlns:a16="http://schemas.microsoft.com/office/drawing/2014/main" id="{D48A0157-D26C-4464-BFC8-5C5788BAEC0B}"/>
              </a:ext>
            </a:extLst>
          </p:cNvPr>
          <p:cNvPicPr>
            <a:picLocks noChangeAspect="1"/>
          </p:cNvPicPr>
          <p:nvPr/>
        </p:nvPicPr>
        <p:blipFill>
          <a:blip r:embed="rId3"/>
          <a:stretch>
            <a:fillRect/>
          </a:stretch>
        </p:blipFill>
        <p:spPr>
          <a:xfrm>
            <a:off x="5905500" y="3817848"/>
            <a:ext cx="6286500" cy="2962275"/>
          </a:xfrm>
          <a:prstGeom prst="rect">
            <a:avLst/>
          </a:prstGeom>
        </p:spPr>
      </p:pic>
    </p:spTree>
    <p:extLst>
      <p:ext uri="{BB962C8B-B14F-4D97-AF65-F5344CB8AC3E}">
        <p14:creationId xmlns:p14="http://schemas.microsoft.com/office/powerpoint/2010/main" val="2664432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D1D7F1F-6CB5-440E-80DE-671E9D5ED102}"/>
              </a:ext>
            </a:extLst>
          </p:cNvPr>
          <p:cNvPicPr>
            <a:picLocks noChangeAspect="1"/>
          </p:cNvPicPr>
          <p:nvPr/>
        </p:nvPicPr>
        <p:blipFill>
          <a:blip r:embed="rId3"/>
          <a:stretch>
            <a:fillRect/>
          </a:stretch>
        </p:blipFill>
        <p:spPr>
          <a:xfrm>
            <a:off x="1017134" y="0"/>
            <a:ext cx="10157732" cy="6858000"/>
          </a:xfrm>
          <a:prstGeom prst="rect">
            <a:avLst/>
          </a:prstGeom>
        </p:spPr>
      </p:pic>
    </p:spTree>
    <p:extLst>
      <p:ext uri="{BB962C8B-B14F-4D97-AF65-F5344CB8AC3E}">
        <p14:creationId xmlns:p14="http://schemas.microsoft.com/office/powerpoint/2010/main" val="9088337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FA46808-C4EF-4E2D-B6D4-B2EEBB00ADEA}"/>
              </a:ext>
            </a:extLst>
          </p:cNvPr>
          <p:cNvPicPr>
            <a:picLocks noChangeAspect="1"/>
          </p:cNvPicPr>
          <p:nvPr/>
        </p:nvPicPr>
        <p:blipFill>
          <a:blip r:embed="rId3"/>
          <a:stretch>
            <a:fillRect/>
          </a:stretch>
        </p:blipFill>
        <p:spPr>
          <a:xfrm>
            <a:off x="992762" y="0"/>
            <a:ext cx="10206476" cy="6858000"/>
          </a:xfrm>
          <a:prstGeom prst="rect">
            <a:avLst/>
          </a:prstGeom>
        </p:spPr>
      </p:pic>
    </p:spTree>
    <p:extLst>
      <p:ext uri="{BB962C8B-B14F-4D97-AF65-F5344CB8AC3E}">
        <p14:creationId xmlns:p14="http://schemas.microsoft.com/office/powerpoint/2010/main" val="39427669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Agenda</a:t>
            </a:r>
            <a:endParaRPr lang="en-CA" dirty="0"/>
          </a:p>
        </p:txBody>
      </p:sp>
      <p:pic>
        <p:nvPicPr>
          <p:cNvPr id="4" name="Image 3">
            <a:extLst>
              <a:ext uri="{FF2B5EF4-FFF2-40B4-BE49-F238E27FC236}">
                <a16:creationId xmlns:a16="http://schemas.microsoft.com/office/drawing/2014/main" id="{3A528217-46BC-4AC6-A937-F8744CDDB211}"/>
              </a:ext>
            </a:extLst>
          </p:cNvPr>
          <p:cNvPicPr>
            <a:picLocks noChangeAspect="1"/>
          </p:cNvPicPr>
          <p:nvPr/>
        </p:nvPicPr>
        <p:blipFill>
          <a:blip r:embed="rId3"/>
          <a:stretch>
            <a:fillRect/>
          </a:stretch>
        </p:blipFill>
        <p:spPr>
          <a:xfrm>
            <a:off x="2117935" y="1239679"/>
            <a:ext cx="7956130" cy="5378478"/>
          </a:xfrm>
          <a:prstGeom prst="rect">
            <a:avLst/>
          </a:prstGeom>
        </p:spPr>
      </p:pic>
      <p:sp>
        <p:nvSpPr>
          <p:cNvPr id="5" name="Accolade ouvrante 4">
            <a:extLst>
              <a:ext uri="{FF2B5EF4-FFF2-40B4-BE49-F238E27FC236}">
                <a16:creationId xmlns:a16="http://schemas.microsoft.com/office/drawing/2014/main" id="{BD440929-98D4-4DF2-8E24-DFDE54BB0681}"/>
              </a:ext>
            </a:extLst>
          </p:cNvPr>
          <p:cNvSpPr/>
          <p:nvPr/>
        </p:nvSpPr>
        <p:spPr>
          <a:xfrm>
            <a:off x="1937461" y="1491916"/>
            <a:ext cx="649328" cy="1937084"/>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ZoneTexte 5">
            <a:extLst>
              <a:ext uri="{FF2B5EF4-FFF2-40B4-BE49-F238E27FC236}">
                <a16:creationId xmlns:a16="http://schemas.microsoft.com/office/drawing/2014/main" id="{8E5602B2-A41B-431D-9EBE-4C33C3835E18}"/>
              </a:ext>
            </a:extLst>
          </p:cNvPr>
          <p:cNvSpPr txBox="1"/>
          <p:nvPr/>
        </p:nvSpPr>
        <p:spPr>
          <a:xfrm>
            <a:off x="168442" y="2152681"/>
            <a:ext cx="1865272" cy="615553"/>
          </a:xfrm>
          <a:prstGeom prst="rect">
            <a:avLst/>
          </a:prstGeom>
          <a:noFill/>
        </p:spPr>
        <p:txBody>
          <a:bodyPr wrap="square" lIns="0" tIns="0" rIns="0" bIns="0" rtlCol="0">
            <a:spAutoFit/>
          </a:bodyPr>
          <a:lstStyle/>
          <a:p>
            <a:pPr algn="just"/>
            <a:r>
              <a:rPr lang="en-CA" sz="2000" b="1" dirty="0">
                <a:solidFill>
                  <a:srgbClr val="EAA027"/>
                </a:solidFill>
              </a:rPr>
              <a:t>Client side web technologies</a:t>
            </a:r>
          </a:p>
        </p:txBody>
      </p:sp>
      <p:sp>
        <p:nvSpPr>
          <p:cNvPr id="7" name="Accolade ouvrante 6">
            <a:extLst>
              <a:ext uri="{FF2B5EF4-FFF2-40B4-BE49-F238E27FC236}">
                <a16:creationId xmlns:a16="http://schemas.microsoft.com/office/drawing/2014/main" id="{D5967EFF-8B0E-40C4-BC43-AADF9D828153}"/>
              </a:ext>
            </a:extLst>
          </p:cNvPr>
          <p:cNvSpPr/>
          <p:nvPr/>
        </p:nvSpPr>
        <p:spPr>
          <a:xfrm>
            <a:off x="3156284" y="5016877"/>
            <a:ext cx="649328" cy="858253"/>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ZoneTexte 7">
            <a:extLst>
              <a:ext uri="{FF2B5EF4-FFF2-40B4-BE49-F238E27FC236}">
                <a16:creationId xmlns:a16="http://schemas.microsoft.com/office/drawing/2014/main" id="{1560E186-B910-42F6-99B1-F543994689F8}"/>
              </a:ext>
            </a:extLst>
          </p:cNvPr>
          <p:cNvSpPr txBox="1"/>
          <p:nvPr/>
        </p:nvSpPr>
        <p:spPr>
          <a:xfrm>
            <a:off x="806116" y="3363804"/>
            <a:ext cx="1961147" cy="615553"/>
          </a:xfrm>
          <a:prstGeom prst="rect">
            <a:avLst/>
          </a:prstGeom>
          <a:noFill/>
        </p:spPr>
        <p:txBody>
          <a:bodyPr wrap="square" lIns="0" tIns="0" rIns="0" bIns="0" rtlCol="0">
            <a:spAutoFit/>
          </a:bodyPr>
          <a:lstStyle/>
          <a:p>
            <a:pPr algn="just"/>
            <a:r>
              <a:rPr lang="en-CA" sz="2000" b="1" dirty="0">
                <a:solidFill>
                  <a:srgbClr val="7BB82F"/>
                </a:solidFill>
              </a:rPr>
              <a:t>Server side web technologies</a:t>
            </a:r>
          </a:p>
        </p:txBody>
      </p:sp>
      <p:sp>
        <p:nvSpPr>
          <p:cNvPr id="9" name="Accolade fermante 8">
            <a:extLst>
              <a:ext uri="{FF2B5EF4-FFF2-40B4-BE49-F238E27FC236}">
                <a16:creationId xmlns:a16="http://schemas.microsoft.com/office/drawing/2014/main" id="{C412D56E-4284-476F-83E5-5F843647132D}"/>
              </a:ext>
            </a:extLst>
          </p:cNvPr>
          <p:cNvSpPr/>
          <p:nvPr/>
        </p:nvSpPr>
        <p:spPr>
          <a:xfrm>
            <a:off x="8975558" y="3862137"/>
            <a:ext cx="360947" cy="37297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ZoneTexte 9">
            <a:extLst>
              <a:ext uri="{FF2B5EF4-FFF2-40B4-BE49-F238E27FC236}">
                <a16:creationId xmlns:a16="http://schemas.microsoft.com/office/drawing/2014/main" id="{A4CAB33F-9326-4ADF-A844-666D0A74E002}"/>
              </a:ext>
            </a:extLst>
          </p:cNvPr>
          <p:cNvSpPr txBox="1"/>
          <p:nvPr/>
        </p:nvSpPr>
        <p:spPr>
          <a:xfrm>
            <a:off x="9452347" y="3894737"/>
            <a:ext cx="2269852" cy="307777"/>
          </a:xfrm>
          <a:prstGeom prst="rect">
            <a:avLst/>
          </a:prstGeom>
          <a:noFill/>
        </p:spPr>
        <p:txBody>
          <a:bodyPr wrap="none" lIns="0" tIns="0" rIns="0" bIns="0" rtlCol="0">
            <a:spAutoFit/>
          </a:bodyPr>
          <a:lstStyle/>
          <a:p>
            <a:pPr algn="l"/>
            <a:r>
              <a:rPr lang="fr-CA" sz="2000" b="1" dirty="0">
                <a:solidFill>
                  <a:srgbClr val="824D09"/>
                </a:solidFill>
              </a:rPr>
              <a:t>SGBDR and NoSQL</a:t>
            </a:r>
            <a:endParaRPr lang="en-CA" sz="2000" b="1" dirty="0" err="1">
              <a:solidFill>
                <a:srgbClr val="824D09"/>
              </a:solidFill>
            </a:endParaRPr>
          </a:p>
        </p:txBody>
      </p:sp>
      <p:sp>
        <p:nvSpPr>
          <p:cNvPr id="11" name="Accolade ouvrante 10">
            <a:extLst>
              <a:ext uri="{FF2B5EF4-FFF2-40B4-BE49-F238E27FC236}">
                <a16:creationId xmlns:a16="http://schemas.microsoft.com/office/drawing/2014/main" id="{64A042AF-433D-414D-877D-F293536FDC9F}"/>
              </a:ext>
            </a:extLst>
          </p:cNvPr>
          <p:cNvSpPr/>
          <p:nvPr/>
        </p:nvSpPr>
        <p:spPr>
          <a:xfrm>
            <a:off x="2919663" y="3420979"/>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ZoneTexte 11">
            <a:extLst>
              <a:ext uri="{FF2B5EF4-FFF2-40B4-BE49-F238E27FC236}">
                <a16:creationId xmlns:a16="http://schemas.microsoft.com/office/drawing/2014/main" id="{ABC8D020-0D03-4F41-BA83-163EF90A7662}"/>
              </a:ext>
            </a:extLst>
          </p:cNvPr>
          <p:cNvSpPr txBox="1"/>
          <p:nvPr/>
        </p:nvSpPr>
        <p:spPr>
          <a:xfrm>
            <a:off x="1042737" y="4302332"/>
            <a:ext cx="1961147" cy="307777"/>
          </a:xfrm>
          <a:prstGeom prst="rect">
            <a:avLst/>
          </a:prstGeom>
          <a:noFill/>
        </p:spPr>
        <p:txBody>
          <a:bodyPr wrap="square" lIns="0" tIns="0" rIns="0" bIns="0" rtlCol="0">
            <a:spAutoFit/>
          </a:bodyPr>
          <a:lstStyle/>
          <a:p>
            <a:pPr algn="just"/>
            <a:r>
              <a:rPr lang="en-CA" sz="2000" b="1" dirty="0">
                <a:solidFill>
                  <a:srgbClr val="6D3528"/>
                </a:solidFill>
              </a:rPr>
              <a:t>Languages</a:t>
            </a:r>
          </a:p>
        </p:txBody>
      </p:sp>
      <p:sp>
        <p:nvSpPr>
          <p:cNvPr id="13" name="Accolade ouvrante 12">
            <a:extLst>
              <a:ext uri="{FF2B5EF4-FFF2-40B4-BE49-F238E27FC236}">
                <a16:creationId xmlns:a16="http://schemas.microsoft.com/office/drawing/2014/main" id="{AB2FDCCA-22F3-4BA9-95FB-91FE23834D50}"/>
              </a:ext>
            </a:extLst>
          </p:cNvPr>
          <p:cNvSpPr/>
          <p:nvPr/>
        </p:nvSpPr>
        <p:spPr>
          <a:xfrm>
            <a:off x="3156284" y="4275356"/>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ZoneTexte 13">
            <a:extLst>
              <a:ext uri="{FF2B5EF4-FFF2-40B4-BE49-F238E27FC236}">
                <a16:creationId xmlns:a16="http://schemas.microsoft.com/office/drawing/2014/main" id="{15EF5F44-67DA-4749-AEBD-5CBFE6128036}"/>
              </a:ext>
            </a:extLst>
          </p:cNvPr>
          <p:cNvSpPr txBox="1"/>
          <p:nvPr/>
        </p:nvSpPr>
        <p:spPr>
          <a:xfrm>
            <a:off x="383006" y="5292114"/>
            <a:ext cx="2761246" cy="307777"/>
          </a:xfrm>
          <a:prstGeom prst="rect">
            <a:avLst/>
          </a:prstGeom>
          <a:noFill/>
        </p:spPr>
        <p:txBody>
          <a:bodyPr wrap="square" lIns="0" tIns="0" rIns="0" bIns="0" rtlCol="0">
            <a:spAutoFit/>
          </a:bodyPr>
          <a:lstStyle/>
          <a:p>
            <a:pPr algn="just"/>
            <a:r>
              <a:rPr lang="en-CA" sz="2000" b="1" dirty="0">
                <a:solidFill>
                  <a:srgbClr val="E7A125"/>
                </a:solidFill>
              </a:rPr>
              <a:t>OS and Cloud Provider</a:t>
            </a:r>
          </a:p>
        </p:txBody>
      </p:sp>
      <p:sp>
        <p:nvSpPr>
          <p:cNvPr id="3" name="Rectangle : coins arrondis 2">
            <a:extLst>
              <a:ext uri="{FF2B5EF4-FFF2-40B4-BE49-F238E27FC236}">
                <a16:creationId xmlns:a16="http://schemas.microsoft.com/office/drawing/2014/main" id="{F73A9E0B-D379-4F0A-BEC0-96AEE4436DA9}"/>
              </a:ext>
            </a:extLst>
          </p:cNvPr>
          <p:cNvSpPr/>
          <p:nvPr/>
        </p:nvSpPr>
        <p:spPr bwMode="auto">
          <a:xfrm>
            <a:off x="126662" y="3091208"/>
            <a:ext cx="11963738" cy="1925669"/>
          </a:xfrm>
          <a:prstGeom prst="roundRect">
            <a:avLst/>
          </a:prstGeom>
          <a:noFill/>
          <a:ln w="41275">
            <a:headEnd type="none" w="med" len="med"/>
            <a:tailEnd type="none" w="med" len="med"/>
          </a:ln>
          <a:effectLst>
            <a:outerShdw blurRad="50800" dist="38100" dir="3300000" algn="tl" rotWithShape="0">
              <a:schemeClr val="accent3">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39487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3069236"/>
            <a:ext cx="7750331" cy="553998"/>
          </a:xfrm>
        </p:spPr>
        <p:txBody>
          <a:bodyPr/>
          <a:lstStyle/>
          <a:p>
            <a:r>
              <a:rPr lang="en-CA" dirty="0"/>
              <a:t>Technologies and Patterns</a:t>
            </a:r>
          </a:p>
        </p:txBody>
      </p:sp>
    </p:spTree>
    <p:extLst>
      <p:ext uri="{BB962C8B-B14F-4D97-AF65-F5344CB8AC3E}">
        <p14:creationId xmlns:p14="http://schemas.microsoft.com/office/powerpoint/2010/main" val="229816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7DC54A2-3795-43EA-B938-5F7EAD0E5E0D}"/>
              </a:ext>
            </a:extLst>
          </p:cNvPr>
          <p:cNvSpPr>
            <a:spLocks noGrp="1"/>
          </p:cNvSpPr>
          <p:nvPr>
            <p:ph type="title"/>
          </p:nvPr>
        </p:nvSpPr>
        <p:spPr/>
        <p:txBody>
          <a:bodyPr/>
          <a:lstStyle/>
          <a:p>
            <a:r>
              <a:rPr lang="en-CA" dirty="0"/>
              <a:t>Evolution of Software architecture</a:t>
            </a:r>
          </a:p>
        </p:txBody>
      </p:sp>
      <p:pic>
        <p:nvPicPr>
          <p:cNvPr id="5" name="Image 4">
            <a:extLst>
              <a:ext uri="{FF2B5EF4-FFF2-40B4-BE49-F238E27FC236}">
                <a16:creationId xmlns:a16="http://schemas.microsoft.com/office/drawing/2014/main" id="{B5802996-3766-4786-A949-994F67E4A028}"/>
              </a:ext>
            </a:extLst>
          </p:cNvPr>
          <p:cNvPicPr>
            <a:picLocks noChangeAspect="1"/>
          </p:cNvPicPr>
          <p:nvPr/>
        </p:nvPicPr>
        <p:blipFill>
          <a:blip r:embed="rId3"/>
          <a:stretch>
            <a:fillRect/>
          </a:stretch>
        </p:blipFill>
        <p:spPr>
          <a:xfrm>
            <a:off x="588263" y="2471739"/>
            <a:ext cx="3314700" cy="1800225"/>
          </a:xfrm>
          <a:prstGeom prst="rect">
            <a:avLst/>
          </a:prstGeom>
        </p:spPr>
      </p:pic>
      <p:pic>
        <p:nvPicPr>
          <p:cNvPr id="7" name="Image 6">
            <a:extLst>
              <a:ext uri="{FF2B5EF4-FFF2-40B4-BE49-F238E27FC236}">
                <a16:creationId xmlns:a16="http://schemas.microsoft.com/office/drawing/2014/main" id="{F5A04E8C-BC48-45C8-ACC7-2DA37F0D6DCC}"/>
              </a:ext>
            </a:extLst>
          </p:cNvPr>
          <p:cNvPicPr>
            <a:picLocks noChangeAspect="1"/>
          </p:cNvPicPr>
          <p:nvPr/>
        </p:nvPicPr>
        <p:blipFill>
          <a:blip r:embed="rId4"/>
          <a:stretch>
            <a:fillRect/>
          </a:stretch>
        </p:blipFill>
        <p:spPr>
          <a:xfrm>
            <a:off x="4542955" y="2471739"/>
            <a:ext cx="3381375" cy="1914525"/>
          </a:xfrm>
          <a:prstGeom prst="rect">
            <a:avLst/>
          </a:prstGeom>
        </p:spPr>
      </p:pic>
      <p:pic>
        <p:nvPicPr>
          <p:cNvPr id="9" name="Image 8">
            <a:extLst>
              <a:ext uri="{FF2B5EF4-FFF2-40B4-BE49-F238E27FC236}">
                <a16:creationId xmlns:a16="http://schemas.microsoft.com/office/drawing/2014/main" id="{71C18C80-5164-4DBA-A0BD-B9340B7D98D8}"/>
              </a:ext>
            </a:extLst>
          </p:cNvPr>
          <p:cNvPicPr>
            <a:picLocks noChangeAspect="1"/>
          </p:cNvPicPr>
          <p:nvPr/>
        </p:nvPicPr>
        <p:blipFill>
          <a:blip r:embed="rId5"/>
          <a:stretch>
            <a:fillRect/>
          </a:stretch>
        </p:blipFill>
        <p:spPr>
          <a:xfrm>
            <a:off x="8289036" y="1882189"/>
            <a:ext cx="3228975" cy="2314575"/>
          </a:xfrm>
          <a:prstGeom prst="rect">
            <a:avLst/>
          </a:prstGeom>
        </p:spPr>
      </p:pic>
      <p:sp>
        <p:nvSpPr>
          <p:cNvPr id="10" name="Rectangle 9">
            <a:extLst>
              <a:ext uri="{FF2B5EF4-FFF2-40B4-BE49-F238E27FC236}">
                <a16:creationId xmlns:a16="http://schemas.microsoft.com/office/drawing/2014/main" id="{EC35ACD9-351F-43D3-ABC4-DAED5E98A5FD}"/>
              </a:ext>
            </a:extLst>
          </p:cNvPr>
          <p:cNvSpPr/>
          <p:nvPr/>
        </p:nvSpPr>
        <p:spPr>
          <a:xfrm>
            <a:off x="377868" y="4386261"/>
            <a:ext cx="4110788" cy="1938992"/>
          </a:xfrm>
          <a:prstGeom prst="rect">
            <a:avLst/>
          </a:prstGeom>
        </p:spPr>
        <p:txBody>
          <a:bodyPr wrap="square">
            <a:spAutoFit/>
          </a:bodyPr>
          <a:lstStyle/>
          <a:p>
            <a:pPr algn="ctr"/>
            <a:r>
              <a:rPr lang="en-CA" sz="2000" b="1" dirty="0"/>
              <a:t>1990's</a:t>
            </a:r>
          </a:p>
          <a:p>
            <a:r>
              <a:rPr lang="en-CA" sz="2000" b="1" dirty="0"/>
              <a:t>Spaghetti-Oriented architecture</a:t>
            </a:r>
          </a:p>
          <a:p>
            <a:r>
              <a:rPr lang="en-CA" sz="2000" b="1" dirty="0"/>
              <a:t>Copy &amp; paste</a:t>
            </a:r>
          </a:p>
          <a:p>
            <a:r>
              <a:rPr lang="en-CA" sz="2000" b="1" dirty="0"/>
              <a:t>Traditional "N-Layer" architecture applications</a:t>
            </a:r>
          </a:p>
          <a:p>
            <a:endParaRPr lang="en-CA" sz="2000" b="1" dirty="0"/>
          </a:p>
        </p:txBody>
      </p:sp>
      <p:sp>
        <p:nvSpPr>
          <p:cNvPr id="11" name="Rectangle 10">
            <a:extLst>
              <a:ext uri="{FF2B5EF4-FFF2-40B4-BE49-F238E27FC236}">
                <a16:creationId xmlns:a16="http://schemas.microsoft.com/office/drawing/2014/main" id="{441CCCA7-9128-44C0-91F3-AFCCC38BD91B}"/>
              </a:ext>
            </a:extLst>
          </p:cNvPr>
          <p:cNvSpPr/>
          <p:nvPr/>
        </p:nvSpPr>
        <p:spPr>
          <a:xfrm>
            <a:off x="4414867" y="4386261"/>
            <a:ext cx="3874169" cy="1938992"/>
          </a:xfrm>
          <a:prstGeom prst="rect">
            <a:avLst/>
          </a:prstGeom>
        </p:spPr>
        <p:txBody>
          <a:bodyPr wrap="square">
            <a:spAutoFit/>
          </a:bodyPr>
          <a:lstStyle/>
          <a:p>
            <a:pPr algn="ctr"/>
            <a:r>
              <a:rPr lang="en-US" sz="2000" b="1" dirty="0"/>
              <a:t>2000's </a:t>
            </a:r>
          </a:p>
          <a:p>
            <a:r>
              <a:rPr lang="en-CA" sz="2000" b="1" dirty="0"/>
              <a:t>Lasagne-Oriented architecture</a:t>
            </a:r>
          </a:p>
          <a:p>
            <a:r>
              <a:rPr lang="en-US" sz="2000" b="1" dirty="0"/>
              <a:t>Layered monolith</a:t>
            </a:r>
          </a:p>
          <a:p>
            <a:r>
              <a:rPr lang="en-CA" sz="2000" b="1" dirty="0"/>
              <a:t>Monolithic containerized applications</a:t>
            </a:r>
          </a:p>
          <a:p>
            <a:endParaRPr lang="en-CA" sz="2000" b="1" dirty="0"/>
          </a:p>
        </p:txBody>
      </p:sp>
      <p:sp>
        <p:nvSpPr>
          <p:cNvPr id="12" name="Rectangle 11">
            <a:extLst>
              <a:ext uri="{FF2B5EF4-FFF2-40B4-BE49-F238E27FC236}">
                <a16:creationId xmlns:a16="http://schemas.microsoft.com/office/drawing/2014/main" id="{3BBF1D3B-0B75-43C1-9F0C-B92286718567}"/>
              </a:ext>
            </a:extLst>
          </p:cNvPr>
          <p:cNvSpPr/>
          <p:nvPr/>
        </p:nvSpPr>
        <p:spPr>
          <a:xfrm>
            <a:off x="8329863" y="4386261"/>
            <a:ext cx="3665621" cy="1323439"/>
          </a:xfrm>
          <a:prstGeom prst="rect">
            <a:avLst/>
          </a:prstGeom>
        </p:spPr>
        <p:txBody>
          <a:bodyPr wrap="square">
            <a:spAutoFit/>
          </a:bodyPr>
          <a:lstStyle/>
          <a:p>
            <a:pPr algn="ctr"/>
            <a:r>
              <a:rPr lang="en-CA" sz="2000" b="1" dirty="0"/>
              <a:t>2010's</a:t>
            </a:r>
          </a:p>
          <a:p>
            <a:r>
              <a:rPr lang="en-CA" sz="2000" b="1" dirty="0"/>
              <a:t>Ravioli-Oriented architecture</a:t>
            </a:r>
          </a:p>
          <a:p>
            <a:r>
              <a:rPr lang="en-CA" sz="2000" b="1" dirty="0"/>
              <a:t>Microservices</a:t>
            </a:r>
          </a:p>
          <a:p>
            <a:r>
              <a:rPr lang="en-CA" sz="2000" b="1" dirty="0"/>
              <a:t>Cloud architecture</a:t>
            </a:r>
          </a:p>
        </p:txBody>
      </p:sp>
    </p:spTree>
    <p:extLst>
      <p:ext uri="{BB962C8B-B14F-4D97-AF65-F5344CB8AC3E}">
        <p14:creationId xmlns:p14="http://schemas.microsoft.com/office/powerpoint/2010/main" val="35645972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A16A7-37B7-4A42-9024-B16C0B6FA9E6}"/>
              </a:ext>
            </a:extLst>
          </p:cNvPr>
          <p:cNvSpPr>
            <a:spLocks noGrp="1"/>
          </p:cNvSpPr>
          <p:nvPr>
            <p:ph type="title"/>
          </p:nvPr>
        </p:nvSpPr>
        <p:spPr/>
        <p:txBody>
          <a:bodyPr/>
          <a:lstStyle/>
          <a:p>
            <a:r>
              <a:rPr lang="en-CA" dirty="0"/>
              <a:t>Architectural principles</a:t>
            </a:r>
          </a:p>
        </p:txBody>
      </p:sp>
      <p:graphicFrame>
        <p:nvGraphicFramePr>
          <p:cNvPr id="11" name="Diagramme 10">
            <a:extLst>
              <a:ext uri="{FF2B5EF4-FFF2-40B4-BE49-F238E27FC236}">
                <a16:creationId xmlns:a16="http://schemas.microsoft.com/office/drawing/2014/main" id="{149C56F3-7E40-45EA-B8BB-6E25972DBE39}"/>
              </a:ext>
            </a:extLst>
          </p:cNvPr>
          <p:cNvGraphicFramePr/>
          <p:nvPr>
            <p:extLst>
              <p:ext uri="{D42A27DB-BD31-4B8C-83A1-F6EECF244321}">
                <p14:modId xmlns:p14="http://schemas.microsoft.com/office/powerpoint/2010/main" val="2334638488"/>
              </p:ext>
            </p:extLst>
          </p:nvPr>
        </p:nvGraphicFramePr>
        <p:xfrm>
          <a:off x="1014852" y="1196727"/>
          <a:ext cx="10162296" cy="5389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99019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1"/>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spTree>
    <p:extLst>
      <p:ext uri="{BB962C8B-B14F-4D97-AF65-F5344CB8AC3E}">
        <p14:creationId xmlns:p14="http://schemas.microsoft.com/office/powerpoint/2010/main" val="38511369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descr="Une image contenant personne, ciel, homme, extérieur&#10;&#10;Description générée automatiquement">
            <a:extLst>
              <a:ext uri="{FF2B5EF4-FFF2-40B4-BE49-F238E27FC236}">
                <a16:creationId xmlns:a16="http://schemas.microsoft.com/office/drawing/2014/main" id="{0181E3E2-C56E-483D-A861-411AEE47618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946" r="8438"/>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p:spPr>
      </p:pic>
      <p:sp>
        <p:nvSpPr>
          <p:cNvPr id="4" name="Titre 3">
            <a:extLst>
              <a:ext uri="{FF2B5EF4-FFF2-40B4-BE49-F238E27FC236}">
                <a16:creationId xmlns:a16="http://schemas.microsoft.com/office/drawing/2014/main" id="{3A195F44-48A2-4A68-8501-66960CCF13A5}"/>
              </a:ext>
            </a:extLst>
          </p:cNvPr>
          <p:cNvSpPr>
            <a:spLocks noGrp="1"/>
          </p:cNvSpPr>
          <p:nvPr>
            <p:ph type="title"/>
          </p:nvPr>
        </p:nvSpPr>
        <p:spPr>
          <a:xfrm>
            <a:off x="972080" y="685800"/>
            <a:ext cx="5260680" cy="1752599"/>
          </a:xfrm>
        </p:spPr>
        <p:txBody>
          <a:bodyPr vert="horz" lIns="91440" tIns="45720" rIns="91440" bIns="45720" rtlCol="0" anchor="ctr">
            <a:normAutofit fontScale="90000"/>
          </a:bodyPr>
          <a:lstStyle/>
          <a:p>
            <a:pPr algn="l"/>
            <a:r>
              <a:rPr lang="fr-CA" sz="4000" b="1" dirty="0">
                <a:effectLst>
                  <a:outerShdw blurRad="38100" dist="38100" dir="2700000" algn="tl">
                    <a:srgbClr val="000000">
                      <a:alpha val="43137"/>
                    </a:srgbClr>
                  </a:outerShdw>
                </a:effectLst>
              </a:rPr>
              <a:t>Hamida REBAI TRABELSI </a:t>
            </a:r>
            <a:br>
              <a:rPr lang="en-CA" sz="4000" b="1" dirty="0">
                <a:effectLst>
                  <a:outerShdw blurRad="38100" dist="38100" dir="2700000" algn="tl">
                    <a:srgbClr val="000000">
                      <a:alpha val="43137"/>
                    </a:srgbClr>
                  </a:outerShdw>
                </a:effectLst>
              </a:rPr>
            </a:br>
            <a:endParaRPr lang="en-US" sz="4000" dirty="0"/>
          </a:p>
        </p:txBody>
      </p:sp>
      <p:sp>
        <p:nvSpPr>
          <p:cNvPr id="6" name="Espace réservé du texte 5">
            <a:extLst>
              <a:ext uri="{FF2B5EF4-FFF2-40B4-BE49-F238E27FC236}">
                <a16:creationId xmlns:a16="http://schemas.microsoft.com/office/drawing/2014/main" id="{03B44C8C-EDCE-4E1A-B581-6AC6150AC259}"/>
              </a:ext>
            </a:extLst>
          </p:cNvPr>
          <p:cNvSpPr>
            <a:spLocks noGrp="1"/>
          </p:cNvSpPr>
          <p:nvPr>
            <p:ph type="body" sz="half" idx="2"/>
          </p:nvPr>
        </p:nvSpPr>
        <p:spPr>
          <a:xfrm>
            <a:off x="643468" y="1816770"/>
            <a:ext cx="5260680" cy="3529263"/>
          </a:xfrm>
        </p:spPr>
        <p:txBody>
          <a:bodyPr vert="horz" lIns="91440" tIns="45720" rIns="91440" bIns="45720" rtlCol="0" anchor="ctr">
            <a:normAutofit fontScale="62500" lnSpcReduction="20000"/>
          </a:bodyPr>
          <a:lstStyle/>
          <a:p>
            <a:pPr algn="l">
              <a:lnSpc>
                <a:spcPct val="170000"/>
              </a:lnSpc>
              <a:spcBef>
                <a:spcPts val="0"/>
              </a:spcBef>
              <a:spcAft>
                <a:spcPts val="0"/>
              </a:spcAft>
            </a:pPr>
            <a:r>
              <a:rPr lang="en-US" sz="3200" dirty="0"/>
              <a:t>MVP in Developer Technologies</a:t>
            </a:r>
          </a:p>
          <a:p>
            <a:pPr algn="l">
              <a:lnSpc>
                <a:spcPct val="170000"/>
              </a:lnSpc>
              <a:spcBef>
                <a:spcPts val="0"/>
              </a:spcBef>
              <a:spcAft>
                <a:spcPts val="0"/>
              </a:spcAft>
            </a:pPr>
            <a:r>
              <a:rPr lang="en-US" sz="3200" dirty="0"/>
              <a:t>Software architect</a:t>
            </a:r>
          </a:p>
          <a:p>
            <a:pPr algn="l">
              <a:lnSpc>
                <a:spcPct val="170000"/>
              </a:lnSpc>
              <a:spcBef>
                <a:spcPts val="0"/>
              </a:spcBef>
              <a:spcAft>
                <a:spcPts val="0"/>
              </a:spcAft>
            </a:pPr>
            <a:r>
              <a:rPr lang="en-US" sz="3200" dirty="0" err="1"/>
              <a:t>Dotnetfoundation</a:t>
            </a:r>
            <a:r>
              <a:rPr lang="en-US" sz="3200" dirty="0"/>
              <a:t> Member</a:t>
            </a:r>
          </a:p>
          <a:p>
            <a:pPr marL="457200" indent="-457200" algn="l">
              <a:lnSpc>
                <a:spcPct val="170000"/>
              </a:lnSpc>
              <a:spcBef>
                <a:spcPts val="0"/>
              </a:spcBef>
              <a:spcAft>
                <a:spcPts val="0"/>
              </a:spcAft>
              <a:buFont typeface="Arial" panose="020B0604020202020204" pitchFamily="34" charset="0"/>
              <a:buChar char="•"/>
            </a:pPr>
            <a:r>
              <a:rPr lang="en-US" sz="2800" dirty="0"/>
              <a:t>@</a:t>
            </a:r>
            <a:r>
              <a:rPr lang="en-US" sz="2800" dirty="0" err="1"/>
              <a:t>rebaihamida</a:t>
            </a:r>
            <a:r>
              <a:rPr lang="en-US" sz="2800" dirty="0"/>
              <a:t>   </a:t>
            </a:r>
          </a:p>
          <a:p>
            <a:pPr marL="457200" indent="-457200" algn="l">
              <a:lnSpc>
                <a:spcPct val="170000"/>
              </a:lnSpc>
              <a:spcBef>
                <a:spcPts val="0"/>
              </a:spcBef>
              <a:spcAft>
                <a:spcPts val="0"/>
              </a:spcAft>
              <a:buFont typeface="Arial" panose="020B0604020202020204" pitchFamily="34" charset="0"/>
              <a:buChar char="•"/>
            </a:pPr>
            <a:r>
              <a:rPr lang="en-US" sz="2800" b="1" dirty="0">
                <a:hlinkClick r:id="rId4"/>
              </a:rPr>
              <a:t> didourebai@gmail.com</a:t>
            </a:r>
            <a:endParaRPr lang="en-US" sz="2800" b="1" dirty="0"/>
          </a:p>
          <a:p>
            <a:pPr marL="457200" indent="-457200" algn="l">
              <a:lnSpc>
                <a:spcPct val="170000"/>
              </a:lnSpc>
              <a:spcBef>
                <a:spcPts val="0"/>
              </a:spcBef>
              <a:buFont typeface="Arial" panose="020B0604020202020204" pitchFamily="34" charset="0"/>
              <a:buChar char="•"/>
            </a:pPr>
            <a:r>
              <a:rPr lang="en-US" sz="2800" b="1" dirty="0">
                <a:hlinkClick r:id="rId5"/>
              </a:rPr>
              <a:t> </a:t>
            </a:r>
            <a:r>
              <a:rPr lang="en-US" sz="2800" b="1" dirty="0"/>
              <a:t> </a:t>
            </a:r>
            <a:r>
              <a:rPr lang="en-US" sz="2800" b="1" dirty="0">
                <a:hlinkClick r:id="rId5"/>
              </a:rPr>
              <a:t>https://www.linkedin.com/in/hamida-rebai-trabelsi-09b8525/   </a:t>
            </a:r>
            <a:endParaRPr lang="en-US" sz="2800" b="1" dirty="0"/>
          </a:p>
          <a:p>
            <a:pPr algn="l">
              <a:lnSpc>
                <a:spcPct val="170000"/>
              </a:lnSpc>
              <a:spcBef>
                <a:spcPts val="0"/>
              </a:spcBef>
              <a:spcAft>
                <a:spcPts val="0"/>
              </a:spcAft>
            </a:pPr>
            <a:endParaRPr lang="en-US" sz="2800" b="1" dirty="0"/>
          </a:p>
        </p:txBody>
      </p:sp>
      <p:pic>
        <p:nvPicPr>
          <p:cNvPr id="3076" name="Picture 4" descr="Image associÃ©e">
            <a:extLst>
              <a:ext uri="{FF2B5EF4-FFF2-40B4-BE49-F238E27FC236}">
                <a16:creationId xmlns:a16="http://schemas.microsoft.com/office/drawing/2014/main" id="{F1B83EB3-2AB8-45A8-AA4F-07FF9475D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928" y="3264751"/>
            <a:ext cx="330251" cy="268604"/>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5C7B7EE4-392B-4BAF-A139-319BFE5059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123" y="3665241"/>
            <a:ext cx="351903" cy="351903"/>
          </a:xfrm>
          <a:prstGeom prst="rect">
            <a:avLst/>
          </a:prstGeom>
        </p:spPr>
      </p:pic>
      <p:pic>
        <p:nvPicPr>
          <p:cNvPr id="22" name="Image 21">
            <a:extLst>
              <a:ext uri="{FF2B5EF4-FFF2-40B4-BE49-F238E27FC236}">
                <a16:creationId xmlns:a16="http://schemas.microsoft.com/office/drawing/2014/main" id="{B6115BEF-4629-4390-BA80-78D3B97B9A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582" y="4045483"/>
            <a:ext cx="431096" cy="431096"/>
          </a:xfrm>
          <a:prstGeom prst="rect">
            <a:avLst/>
          </a:prstGeom>
        </p:spPr>
      </p:pic>
      <p:pic>
        <p:nvPicPr>
          <p:cNvPr id="2" name="Image 1">
            <a:extLst>
              <a:ext uri="{FF2B5EF4-FFF2-40B4-BE49-F238E27FC236}">
                <a16:creationId xmlns:a16="http://schemas.microsoft.com/office/drawing/2014/main" id="{5FAF8791-F933-44A3-B57C-D365CC2151EC}"/>
              </a:ext>
            </a:extLst>
          </p:cNvPr>
          <p:cNvPicPr>
            <a:picLocks noChangeAspect="1"/>
          </p:cNvPicPr>
          <p:nvPr/>
        </p:nvPicPr>
        <p:blipFill>
          <a:blip r:embed="rId9"/>
          <a:stretch>
            <a:fillRect/>
          </a:stretch>
        </p:blipFill>
        <p:spPr>
          <a:xfrm>
            <a:off x="643468" y="5609806"/>
            <a:ext cx="2286198" cy="926672"/>
          </a:xfrm>
          <a:prstGeom prst="rect">
            <a:avLst/>
          </a:prstGeom>
        </p:spPr>
      </p:pic>
      <p:pic>
        <p:nvPicPr>
          <p:cNvPr id="5" name="Image 4">
            <a:extLst>
              <a:ext uri="{FF2B5EF4-FFF2-40B4-BE49-F238E27FC236}">
                <a16:creationId xmlns:a16="http://schemas.microsoft.com/office/drawing/2014/main" id="{CD468C64-3F8C-440C-AF98-D685117AB7B7}"/>
              </a:ext>
            </a:extLst>
          </p:cNvPr>
          <p:cNvPicPr>
            <a:picLocks noChangeAspect="1"/>
          </p:cNvPicPr>
          <p:nvPr/>
        </p:nvPicPr>
        <p:blipFill>
          <a:blip r:embed="rId10"/>
          <a:stretch>
            <a:fillRect/>
          </a:stretch>
        </p:blipFill>
        <p:spPr>
          <a:xfrm>
            <a:off x="5239296" y="5438109"/>
            <a:ext cx="1270065" cy="1270065"/>
          </a:xfrm>
          <a:prstGeom prst="rect">
            <a:avLst/>
          </a:prstGeom>
        </p:spPr>
      </p:pic>
    </p:spTree>
    <p:extLst>
      <p:ext uri="{BB962C8B-B14F-4D97-AF65-F5344CB8AC3E}">
        <p14:creationId xmlns:p14="http://schemas.microsoft.com/office/powerpoint/2010/main" val="1928767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 coins arrondis 73">
            <a:extLst>
              <a:ext uri="{FF2B5EF4-FFF2-40B4-BE49-F238E27FC236}">
                <a16:creationId xmlns:a16="http://schemas.microsoft.com/office/drawing/2014/main" id="{766CA012-2CD5-4BA4-B7CD-3929D090AA90}"/>
              </a:ext>
            </a:extLst>
          </p:cNvPr>
          <p:cNvSpPr/>
          <p:nvPr/>
        </p:nvSpPr>
        <p:spPr bwMode="auto">
          <a:xfrm>
            <a:off x="9809555" y="5262586"/>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2" name="Titre 1">
            <a:extLst>
              <a:ext uri="{FF2B5EF4-FFF2-40B4-BE49-F238E27FC236}">
                <a16:creationId xmlns:a16="http://schemas.microsoft.com/office/drawing/2014/main" id="{56F3F86F-BB7F-4B8D-9A9B-7DC53D583F97}"/>
              </a:ext>
            </a:extLst>
          </p:cNvPr>
          <p:cNvSpPr>
            <a:spLocks noGrp="1"/>
          </p:cNvSpPr>
          <p:nvPr>
            <p:ph type="title"/>
          </p:nvPr>
        </p:nvSpPr>
        <p:spPr/>
        <p:txBody>
          <a:bodyPr/>
          <a:lstStyle/>
          <a:p>
            <a:r>
              <a:rPr lang="en-CA" dirty="0"/>
              <a:t>Microservices architecture</a:t>
            </a:r>
          </a:p>
        </p:txBody>
      </p:sp>
      <p:sp>
        <p:nvSpPr>
          <p:cNvPr id="3" name="Espace réservé du texte 2">
            <a:extLst>
              <a:ext uri="{FF2B5EF4-FFF2-40B4-BE49-F238E27FC236}">
                <a16:creationId xmlns:a16="http://schemas.microsoft.com/office/drawing/2014/main" id="{CF746EB5-2E31-4941-868C-8B361DCC1B08}"/>
              </a:ext>
            </a:extLst>
          </p:cNvPr>
          <p:cNvSpPr>
            <a:spLocks noGrp="1"/>
          </p:cNvSpPr>
          <p:nvPr>
            <p:ph type="body" sz="quarter" idx="10"/>
          </p:nvPr>
        </p:nvSpPr>
        <p:spPr>
          <a:xfrm>
            <a:off x="586390" y="1434370"/>
            <a:ext cx="11018520" cy="3274743"/>
          </a:xfrm>
        </p:spPr>
        <p:txBody>
          <a:bodyPr/>
          <a:lstStyle/>
          <a:p>
            <a:pPr marL="457200" indent="-457200">
              <a:buFont typeface="Arial" panose="020B0604020202020204" pitchFamily="34" charset="0"/>
              <a:buChar char="•"/>
            </a:pPr>
            <a:r>
              <a:rPr lang="en-CA" dirty="0"/>
              <a:t>Model approach for distributed and large or complex critical applications that are based on multiple, independent subsystems in the form of autonomous services.</a:t>
            </a:r>
          </a:p>
          <a:p>
            <a:pPr marL="457200" indent="-457200">
              <a:buFont typeface="Arial" panose="020B0604020202020204" pitchFamily="34" charset="0"/>
              <a:buChar char="•"/>
            </a:pPr>
            <a:r>
              <a:rPr lang="en-CA" dirty="0"/>
              <a:t>Application is built as a collection of services car be developed, tested, versioned, deployed, and scaled.</a:t>
            </a:r>
          </a:p>
          <a:p>
            <a:endParaRPr lang="en-CA" dirty="0"/>
          </a:p>
          <a:p>
            <a:endParaRPr lang="en-CA" dirty="0"/>
          </a:p>
        </p:txBody>
      </p:sp>
      <p:grpSp>
        <p:nvGrpSpPr>
          <p:cNvPr id="15" name="Groupe 14">
            <a:extLst>
              <a:ext uri="{FF2B5EF4-FFF2-40B4-BE49-F238E27FC236}">
                <a16:creationId xmlns:a16="http://schemas.microsoft.com/office/drawing/2014/main" id="{469FD2AD-C2FA-4315-ADD1-80490CC49E12}"/>
              </a:ext>
            </a:extLst>
          </p:cNvPr>
          <p:cNvGrpSpPr/>
          <p:nvPr/>
        </p:nvGrpSpPr>
        <p:grpSpPr>
          <a:xfrm>
            <a:off x="586391" y="4158641"/>
            <a:ext cx="4061931" cy="1377863"/>
            <a:chOff x="586391" y="4158641"/>
            <a:chExt cx="4061931" cy="1377863"/>
          </a:xfrm>
        </p:grpSpPr>
        <p:sp>
          <p:nvSpPr>
            <p:cNvPr id="4" name="Rectangle : coins arrondis 3">
              <a:extLst>
                <a:ext uri="{FF2B5EF4-FFF2-40B4-BE49-F238E27FC236}">
                  <a16:creationId xmlns:a16="http://schemas.microsoft.com/office/drawing/2014/main" id="{4839A9C5-B7A6-45A6-B5EF-D3E5C384D6FD}"/>
                </a:ext>
              </a:extLst>
            </p:cNvPr>
            <p:cNvSpPr/>
            <p:nvPr/>
          </p:nvSpPr>
          <p:spPr bwMode="auto">
            <a:xfrm>
              <a:off x="586391" y="4158641"/>
              <a:ext cx="1956393" cy="1377863"/>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b="1" dirty="0">
                  <a:ln>
                    <a:solidFill>
                      <a:sysClr val="windowText" lastClr="000000"/>
                    </a:solidFill>
                  </a:ln>
                  <a:solidFill>
                    <a:schemeClr val="tx1"/>
                  </a:solidFill>
                </a:rPr>
                <a:t>App1</a:t>
              </a: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8" name="Ellipse 7">
              <a:extLst>
                <a:ext uri="{FF2B5EF4-FFF2-40B4-BE49-F238E27FC236}">
                  <a16:creationId xmlns:a16="http://schemas.microsoft.com/office/drawing/2014/main" id="{27800007-242F-4997-B7A0-4C9F62556F2E}"/>
                </a:ext>
              </a:extLst>
            </p:cNvPr>
            <p:cNvSpPr/>
            <p:nvPr/>
          </p:nvSpPr>
          <p:spPr bwMode="auto">
            <a:xfrm>
              <a:off x="693459" y="4864727"/>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9" name="Ellipse 8">
              <a:extLst>
                <a:ext uri="{FF2B5EF4-FFF2-40B4-BE49-F238E27FC236}">
                  <a16:creationId xmlns:a16="http://schemas.microsoft.com/office/drawing/2014/main" id="{31DCC5D6-0D6D-4B2F-8D88-E056106414DE}"/>
                </a:ext>
              </a:extLst>
            </p:cNvPr>
            <p:cNvSpPr/>
            <p:nvPr/>
          </p:nvSpPr>
          <p:spPr bwMode="auto">
            <a:xfrm>
              <a:off x="1277470" y="4864729"/>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10" name="Ellipse 9">
              <a:extLst>
                <a:ext uri="{FF2B5EF4-FFF2-40B4-BE49-F238E27FC236}">
                  <a16:creationId xmlns:a16="http://schemas.microsoft.com/office/drawing/2014/main" id="{E23F91F8-0A6D-44A1-8323-F56E2B5CE010}"/>
                </a:ext>
              </a:extLst>
            </p:cNvPr>
            <p:cNvSpPr/>
            <p:nvPr/>
          </p:nvSpPr>
          <p:spPr bwMode="auto">
            <a:xfrm>
              <a:off x="1864812" y="4864728"/>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11" name="Rectangle : coins arrondis 10">
              <a:extLst>
                <a:ext uri="{FF2B5EF4-FFF2-40B4-BE49-F238E27FC236}">
                  <a16:creationId xmlns:a16="http://schemas.microsoft.com/office/drawing/2014/main" id="{E5E8A196-431B-4140-A8B3-CDF310429452}"/>
                </a:ext>
              </a:extLst>
            </p:cNvPr>
            <p:cNvSpPr/>
            <p:nvPr/>
          </p:nvSpPr>
          <p:spPr bwMode="auto">
            <a:xfrm>
              <a:off x="2738380" y="4158641"/>
              <a:ext cx="1909942" cy="1377863"/>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b="1" dirty="0">
                  <a:ln>
                    <a:solidFill>
                      <a:sysClr val="windowText" lastClr="000000"/>
                    </a:solidFill>
                  </a:ln>
                  <a:solidFill>
                    <a:schemeClr val="tx1"/>
                  </a:solidFill>
                </a:rPr>
                <a:t>App 2</a:t>
              </a: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sp>
          <p:nvSpPr>
            <p:cNvPr id="12" name="Ellipse 11">
              <a:extLst>
                <a:ext uri="{FF2B5EF4-FFF2-40B4-BE49-F238E27FC236}">
                  <a16:creationId xmlns:a16="http://schemas.microsoft.com/office/drawing/2014/main" id="{20C9F071-D6CF-42B9-A59D-9F3B204F0EA9}"/>
                </a:ext>
              </a:extLst>
            </p:cNvPr>
            <p:cNvSpPr/>
            <p:nvPr/>
          </p:nvSpPr>
          <p:spPr bwMode="auto">
            <a:xfrm>
              <a:off x="2768480" y="4847572"/>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13" name="Ellipse 12">
              <a:extLst>
                <a:ext uri="{FF2B5EF4-FFF2-40B4-BE49-F238E27FC236}">
                  <a16:creationId xmlns:a16="http://schemas.microsoft.com/office/drawing/2014/main" id="{DF15D803-5518-416C-8162-E358804604CA}"/>
                </a:ext>
              </a:extLst>
            </p:cNvPr>
            <p:cNvSpPr/>
            <p:nvPr/>
          </p:nvSpPr>
          <p:spPr bwMode="auto">
            <a:xfrm>
              <a:off x="3385395" y="4847571"/>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14" name="Ellipse 13">
              <a:extLst>
                <a:ext uri="{FF2B5EF4-FFF2-40B4-BE49-F238E27FC236}">
                  <a16:creationId xmlns:a16="http://schemas.microsoft.com/office/drawing/2014/main" id="{B5D9D996-16CE-428C-B15A-AF4FC3E401D9}"/>
                </a:ext>
              </a:extLst>
            </p:cNvPr>
            <p:cNvSpPr/>
            <p:nvPr/>
          </p:nvSpPr>
          <p:spPr bwMode="auto">
            <a:xfrm>
              <a:off x="4002310" y="4860026"/>
              <a:ext cx="571500" cy="525565"/>
            </a:xfrm>
            <a:prstGeom prst="ellipse">
              <a:avLst/>
            </a:prstGeom>
            <a:solidFill>
              <a:srgbClr val="7030A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S6</a:t>
              </a:r>
              <a:endParaRPr lang="en-CA" sz="1600" dirty="0">
                <a:gradFill>
                  <a:gsLst>
                    <a:gs pos="40075">
                      <a:srgbClr val="FFFFFF"/>
                    </a:gs>
                    <a:gs pos="30000">
                      <a:srgbClr val="FFFFFF"/>
                    </a:gs>
                  </a:gsLst>
                  <a:lin ang="5400000" scaled="0"/>
                </a:gradFill>
              </a:endParaRPr>
            </a:p>
          </p:txBody>
        </p:sp>
      </p:grpSp>
      <p:sp>
        <p:nvSpPr>
          <p:cNvPr id="16" name="Arrow: Pentagon 58">
            <a:extLst>
              <a:ext uri="{FF2B5EF4-FFF2-40B4-BE49-F238E27FC236}">
                <a16:creationId xmlns:a16="http://schemas.microsoft.com/office/drawing/2014/main" id="{693AD4F1-4738-42D0-B146-340EB6F6B9B0}"/>
              </a:ext>
            </a:extLst>
          </p:cNvPr>
          <p:cNvSpPr/>
          <p:nvPr/>
        </p:nvSpPr>
        <p:spPr bwMode="auto">
          <a:xfrm>
            <a:off x="4901826" y="4355154"/>
            <a:ext cx="935914" cy="988790"/>
          </a:xfrm>
          <a:prstGeom prst="homePlate">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17" name="Arrow: Chevron 59">
            <a:extLst>
              <a:ext uri="{FF2B5EF4-FFF2-40B4-BE49-F238E27FC236}">
                <a16:creationId xmlns:a16="http://schemas.microsoft.com/office/drawing/2014/main" id="{940DC3B3-BF1E-4184-B396-071FD50F1107}"/>
              </a:ext>
            </a:extLst>
          </p:cNvPr>
          <p:cNvSpPr/>
          <p:nvPr/>
        </p:nvSpPr>
        <p:spPr bwMode="auto">
          <a:xfrm>
            <a:off x="5503517" y="4355154"/>
            <a:ext cx="859981" cy="988790"/>
          </a:xfrm>
          <a:prstGeom prst="chevron">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47" name="Oval 64">
            <a:extLst>
              <a:ext uri="{FF2B5EF4-FFF2-40B4-BE49-F238E27FC236}">
                <a16:creationId xmlns:a16="http://schemas.microsoft.com/office/drawing/2014/main" id="{081B2401-2B00-4A7F-AC6D-6C531C5567C8}"/>
              </a:ext>
            </a:extLst>
          </p:cNvPr>
          <p:cNvSpPr/>
          <p:nvPr/>
        </p:nvSpPr>
        <p:spPr bwMode="auto">
          <a:xfrm>
            <a:off x="7588687" y="3554240"/>
            <a:ext cx="3717717" cy="2888576"/>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 coins arrondis 48">
            <a:extLst>
              <a:ext uri="{FF2B5EF4-FFF2-40B4-BE49-F238E27FC236}">
                <a16:creationId xmlns:a16="http://schemas.microsoft.com/office/drawing/2014/main" id="{12022A07-D436-4BE5-99E0-0E426EAA3D87}"/>
              </a:ext>
            </a:extLst>
          </p:cNvPr>
          <p:cNvSpPr/>
          <p:nvPr/>
        </p:nvSpPr>
        <p:spPr bwMode="auto">
          <a:xfrm>
            <a:off x="9814108" y="3632549"/>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54" name="Group 99">
            <a:extLst>
              <a:ext uri="{FF2B5EF4-FFF2-40B4-BE49-F238E27FC236}">
                <a16:creationId xmlns:a16="http://schemas.microsoft.com/office/drawing/2014/main" id="{625D9612-CC23-4B35-A4AA-2ABC62C33185}"/>
              </a:ext>
            </a:extLst>
          </p:cNvPr>
          <p:cNvGrpSpPr/>
          <p:nvPr/>
        </p:nvGrpSpPr>
        <p:grpSpPr>
          <a:xfrm>
            <a:off x="11604910" y="3695178"/>
            <a:ext cx="430345" cy="430345"/>
            <a:chOff x="4209130" y="3789317"/>
            <a:chExt cx="430406" cy="430406"/>
          </a:xfrm>
        </p:grpSpPr>
        <p:sp>
          <p:nvSpPr>
            <p:cNvPr id="55" name="Rectangle 54">
              <a:extLst>
                <a:ext uri="{FF2B5EF4-FFF2-40B4-BE49-F238E27FC236}">
                  <a16:creationId xmlns:a16="http://schemas.microsoft.com/office/drawing/2014/main" id="{8F06F9D8-C4C2-420A-8636-EC5C8DA45C6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6" name="Picture 101">
              <a:extLst>
                <a:ext uri="{FF2B5EF4-FFF2-40B4-BE49-F238E27FC236}">
                  <a16:creationId xmlns:a16="http://schemas.microsoft.com/office/drawing/2014/main" id="{FAA92F75-AEF4-48D6-911D-9141EE2BA997}"/>
                </a:ext>
              </a:extLst>
            </p:cNvPr>
            <p:cNvPicPr>
              <a:picLocks noChangeAspect="1"/>
            </p:cNvPicPr>
            <p:nvPr/>
          </p:nvPicPr>
          <p:blipFill>
            <a:blip r:embed="rId3"/>
            <a:stretch>
              <a:fillRect/>
            </a:stretch>
          </p:blipFill>
          <p:spPr>
            <a:xfrm>
              <a:off x="4209130" y="3789317"/>
              <a:ext cx="430406" cy="430406"/>
            </a:xfrm>
            <a:prstGeom prst="rect">
              <a:avLst/>
            </a:prstGeom>
          </p:spPr>
        </p:pic>
      </p:grpSp>
      <p:grpSp>
        <p:nvGrpSpPr>
          <p:cNvPr id="60" name="Group 99">
            <a:extLst>
              <a:ext uri="{FF2B5EF4-FFF2-40B4-BE49-F238E27FC236}">
                <a16:creationId xmlns:a16="http://schemas.microsoft.com/office/drawing/2014/main" id="{B2CEC1A2-83E6-414B-8CE9-78A905E3F060}"/>
              </a:ext>
            </a:extLst>
          </p:cNvPr>
          <p:cNvGrpSpPr/>
          <p:nvPr/>
        </p:nvGrpSpPr>
        <p:grpSpPr>
          <a:xfrm>
            <a:off x="11498759" y="5259979"/>
            <a:ext cx="430345" cy="430345"/>
            <a:chOff x="4209130" y="3789317"/>
            <a:chExt cx="430406" cy="430406"/>
          </a:xfrm>
        </p:grpSpPr>
        <p:sp>
          <p:nvSpPr>
            <p:cNvPr id="61" name="Rectangle 60">
              <a:extLst>
                <a:ext uri="{FF2B5EF4-FFF2-40B4-BE49-F238E27FC236}">
                  <a16:creationId xmlns:a16="http://schemas.microsoft.com/office/drawing/2014/main" id="{3DD68E3C-C064-4E97-AEA4-90F3236A67C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2" name="Picture 101">
              <a:extLst>
                <a:ext uri="{FF2B5EF4-FFF2-40B4-BE49-F238E27FC236}">
                  <a16:creationId xmlns:a16="http://schemas.microsoft.com/office/drawing/2014/main" id="{14E2ECF1-6A8A-4336-81AE-2A375E7A2B53}"/>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65" name="Ellipse 64">
            <a:extLst>
              <a:ext uri="{FF2B5EF4-FFF2-40B4-BE49-F238E27FC236}">
                <a16:creationId xmlns:a16="http://schemas.microsoft.com/office/drawing/2014/main" id="{BBC55444-A3A8-43D5-A2B1-C2062D927B17}"/>
              </a:ext>
            </a:extLst>
          </p:cNvPr>
          <p:cNvSpPr/>
          <p:nvPr/>
        </p:nvSpPr>
        <p:spPr bwMode="auto">
          <a:xfrm>
            <a:off x="10183545" y="4459157"/>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
        <p:nvSpPr>
          <p:cNvPr id="66" name="Ellipse 65">
            <a:extLst>
              <a:ext uri="{FF2B5EF4-FFF2-40B4-BE49-F238E27FC236}">
                <a16:creationId xmlns:a16="http://schemas.microsoft.com/office/drawing/2014/main" id="{C9C350AA-9B48-48B1-9876-B212611E47C6}"/>
              </a:ext>
            </a:extLst>
          </p:cNvPr>
          <p:cNvSpPr/>
          <p:nvPr/>
        </p:nvSpPr>
        <p:spPr bwMode="auto">
          <a:xfrm>
            <a:off x="10897850" y="4475886"/>
            <a:ext cx="571500" cy="525565"/>
          </a:xfrm>
          <a:prstGeom prst="ellipse">
            <a:avLst/>
          </a:prstGeom>
          <a:solidFill>
            <a:srgbClr val="7030A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S6</a:t>
            </a:r>
            <a:endParaRPr lang="en-CA" sz="1600" dirty="0">
              <a:gradFill>
                <a:gsLst>
                  <a:gs pos="40075">
                    <a:srgbClr val="FFFFFF"/>
                  </a:gs>
                  <a:gs pos="30000">
                    <a:srgbClr val="FFFFFF"/>
                  </a:gs>
                </a:gsLst>
                <a:lin ang="5400000" scaled="0"/>
              </a:gradFill>
            </a:endParaRPr>
          </a:p>
        </p:txBody>
      </p:sp>
      <p:sp>
        <p:nvSpPr>
          <p:cNvPr id="69" name="Ellipse 68">
            <a:extLst>
              <a:ext uri="{FF2B5EF4-FFF2-40B4-BE49-F238E27FC236}">
                <a16:creationId xmlns:a16="http://schemas.microsoft.com/office/drawing/2014/main" id="{185BB4F6-3220-44D3-81B3-534D81166215}"/>
              </a:ext>
            </a:extLst>
          </p:cNvPr>
          <p:cNvSpPr/>
          <p:nvPr/>
        </p:nvSpPr>
        <p:spPr bwMode="auto">
          <a:xfrm>
            <a:off x="10507618" y="5838413"/>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70" name="Ellipse 69">
            <a:extLst>
              <a:ext uri="{FF2B5EF4-FFF2-40B4-BE49-F238E27FC236}">
                <a16:creationId xmlns:a16="http://schemas.microsoft.com/office/drawing/2014/main" id="{EA3A546C-EE3E-43C5-ADCB-6506CFA03949}"/>
              </a:ext>
            </a:extLst>
          </p:cNvPr>
          <p:cNvSpPr/>
          <p:nvPr/>
        </p:nvSpPr>
        <p:spPr bwMode="auto">
          <a:xfrm>
            <a:off x="11129062" y="5821357"/>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71" name="Ellipse 70">
            <a:extLst>
              <a:ext uri="{FF2B5EF4-FFF2-40B4-BE49-F238E27FC236}">
                <a16:creationId xmlns:a16="http://schemas.microsoft.com/office/drawing/2014/main" id="{375FBEA5-36B5-470F-A094-26C79F1A2A4C}"/>
              </a:ext>
            </a:extLst>
          </p:cNvPr>
          <p:cNvSpPr/>
          <p:nvPr/>
        </p:nvSpPr>
        <p:spPr bwMode="auto">
          <a:xfrm>
            <a:off x="9890788" y="5822097"/>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72" name="Ellipse 71">
            <a:extLst>
              <a:ext uri="{FF2B5EF4-FFF2-40B4-BE49-F238E27FC236}">
                <a16:creationId xmlns:a16="http://schemas.microsoft.com/office/drawing/2014/main" id="{3F93AC9D-F625-44E8-B5EC-B6A5B84F475C}"/>
              </a:ext>
            </a:extLst>
          </p:cNvPr>
          <p:cNvSpPr/>
          <p:nvPr/>
        </p:nvSpPr>
        <p:spPr bwMode="auto">
          <a:xfrm>
            <a:off x="10132392" y="3852112"/>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73" name="Ellipse 72">
            <a:extLst>
              <a:ext uri="{FF2B5EF4-FFF2-40B4-BE49-F238E27FC236}">
                <a16:creationId xmlns:a16="http://schemas.microsoft.com/office/drawing/2014/main" id="{F5202745-D9FC-410B-B5A0-DBE5C78CCD2E}"/>
              </a:ext>
            </a:extLst>
          </p:cNvPr>
          <p:cNvSpPr/>
          <p:nvPr/>
        </p:nvSpPr>
        <p:spPr bwMode="auto">
          <a:xfrm>
            <a:off x="10903434" y="3873172"/>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S3</a:t>
            </a:r>
            <a:endParaRPr lang="en-CA" sz="1600" dirty="0">
              <a:gradFill>
                <a:gsLst>
                  <a:gs pos="40075">
                    <a:srgbClr val="FFFFFF"/>
                  </a:gs>
                  <a:gs pos="30000">
                    <a:srgbClr val="FFFFFF"/>
                  </a:gs>
                </a:gsLst>
                <a:lin ang="5400000" scaled="0"/>
              </a:gradFill>
            </a:endParaRPr>
          </a:p>
        </p:txBody>
      </p:sp>
      <p:sp>
        <p:nvSpPr>
          <p:cNvPr id="76" name="Rectangle : coins arrondis 75">
            <a:extLst>
              <a:ext uri="{FF2B5EF4-FFF2-40B4-BE49-F238E27FC236}">
                <a16:creationId xmlns:a16="http://schemas.microsoft.com/office/drawing/2014/main" id="{F5B79C1A-FF40-4DAA-9445-308B5370CA6B}"/>
              </a:ext>
            </a:extLst>
          </p:cNvPr>
          <p:cNvSpPr/>
          <p:nvPr/>
        </p:nvSpPr>
        <p:spPr bwMode="auto">
          <a:xfrm>
            <a:off x="6765359" y="5249387"/>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77" name="Group 99">
            <a:extLst>
              <a:ext uri="{FF2B5EF4-FFF2-40B4-BE49-F238E27FC236}">
                <a16:creationId xmlns:a16="http://schemas.microsoft.com/office/drawing/2014/main" id="{CD16C480-9D66-4C3F-8521-631ABD92755C}"/>
              </a:ext>
            </a:extLst>
          </p:cNvPr>
          <p:cNvGrpSpPr/>
          <p:nvPr/>
        </p:nvGrpSpPr>
        <p:grpSpPr>
          <a:xfrm>
            <a:off x="6512117" y="5251506"/>
            <a:ext cx="430345" cy="430345"/>
            <a:chOff x="4209130" y="3789317"/>
            <a:chExt cx="430406" cy="430406"/>
          </a:xfrm>
        </p:grpSpPr>
        <p:sp>
          <p:nvSpPr>
            <p:cNvPr id="78" name="Rectangle 77">
              <a:extLst>
                <a:ext uri="{FF2B5EF4-FFF2-40B4-BE49-F238E27FC236}">
                  <a16:creationId xmlns:a16="http://schemas.microsoft.com/office/drawing/2014/main" id="{5D0862EC-9FD6-4DBF-BB27-29ECAC057183}"/>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79" name="Picture 101">
              <a:extLst>
                <a:ext uri="{FF2B5EF4-FFF2-40B4-BE49-F238E27FC236}">
                  <a16:creationId xmlns:a16="http://schemas.microsoft.com/office/drawing/2014/main" id="{39959BEA-3388-43BE-8FF7-7565315E9764}"/>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80" name="Ellipse 79">
            <a:extLst>
              <a:ext uri="{FF2B5EF4-FFF2-40B4-BE49-F238E27FC236}">
                <a16:creationId xmlns:a16="http://schemas.microsoft.com/office/drawing/2014/main" id="{016F47B5-DA46-40A6-8542-70DCB854D00D}"/>
              </a:ext>
            </a:extLst>
          </p:cNvPr>
          <p:cNvSpPr/>
          <p:nvPr/>
        </p:nvSpPr>
        <p:spPr bwMode="auto">
          <a:xfrm>
            <a:off x="7048084" y="5775175"/>
            <a:ext cx="571500" cy="525565"/>
          </a:xfrm>
          <a:prstGeom prst="ellipse">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S2</a:t>
            </a:r>
            <a:endParaRPr lang="en-CA" sz="1600" dirty="0">
              <a:gradFill>
                <a:gsLst>
                  <a:gs pos="40075">
                    <a:srgbClr val="FFFFFF"/>
                  </a:gs>
                  <a:gs pos="30000">
                    <a:srgbClr val="FFFFFF"/>
                  </a:gs>
                </a:gsLst>
                <a:lin ang="5400000" scaled="0"/>
              </a:gradFill>
            </a:endParaRPr>
          </a:p>
        </p:txBody>
      </p:sp>
      <p:sp>
        <p:nvSpPr>
          <p:cNvPr id="81" name="Ellipse 80">
            <a:extLst>
              <a:ext uri="{FF2B5EF4-FFF2-40B4-BE49-F238E27FC236}">
                <a16:creationId xmlns:a16="http://schemas.microsoft.com/office/drawing/2014/main" id="{F4DD4D1D-0B56-4D36-9F5B-ACC714710C9D}"/>
              </a:ext>
            </a:extLst>
          </p:cNvPr>
          <p:cNvSpPr/>
          <p:nvPr/>
        </p:nvSpPr>
        <p:spPr bwMode="auto">
          <a:xfrm>
            <a:off x="7861588" y="5807085"/>
            <a:ext cx="571500" cy="525565"/>
          </a:xfrm>
          <a:prstGeom prst="ellipse">
            <a:avLst/>
          </a:prstGeom>
          <a:solidFill>
            <a:srgbClr val="00B05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S5</a:t>
            </a:r>
            <a:endParaRPr lang="en-CA" sz="1600" dirty="0">
              <a:gradFill>
                <a:gsLst>
                  <a:gs pos="40075">
                    <a:srgbClr val="FFFFFF"/>
                  </a:gs>
                  <a:gs pos="30000">
                    <a:srgbClr val="FFFFFF"/>
                  </a:gs>
                </a:gsLst>
                <a:lin ang="5400000" scaled="0"/>
              </a:gradFill>
            </a:endParaRPr>
          </a:p>
        </p:txBody>
      </p:sp>
      <p:sp>
        <p:nvSpPr>
          <p:cNvPr id="75" name="Rectangle : coins arrondis 74">
            <a:extLst>
              <a:ext uri="{FF2B5EF4-FFF2-40B4-BE49-F238E27FC236}">
                <a16:creationId xmlns:a16="http://schemas.microsoft.com/office/drawing/2014/main" id="{E9924DC6-686D-45AC-ADC6-8DF3BA1DFB74}"/>
              </a:ext>
            </a:extLst>
          </p:cNvPr>
          <p:cNvSpPr/>
          <p:nvPr/>
        </p:nvSpPr>
        <p:spPr bwMode="auto">
          <a:xfrm>
            <a:off x="6724713" y="3684312"/>
            <a:ext cx="1967626" cy="1490259"/>
          </a:xfrm>
          <a:prstGeom prst="roundRect">
            <a:avLst/>
          </a:prstGeom>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fr-CA" sz="1600" dirty="0">
              <a:ln>
                <a:solidFill>
                  <a:sysClr val="windowText" lastClr="000000"/>
                </a:solidFill>
              </a:ln>
              <a:gradFill>
                <a:gsLst>
                  <a:gs pos="40075">
                    <a:srgbClr val="FFFFFF"/>
                  </a:gs>
                  <a:gs pos="30000">
                    <a:srgbClr val="FFFFFF"/>
                  </a:gs>
                </a:gsLst>
                <a:lin ang="5400000" scaled="0"/>
              </a:gradFill>
            </a:endParaRPr>
          </a:p>
          <a:p>
            <a:pPr algn="ctr" defTabSz="932472" fontAlgn="base">
              <a:spcBef>
                <a:spcPct val="0"/>
              </a:spcBef>
              <a:spcAft>
                <a:spcPct val="0"/>
              </a:spcAft>
            </a:pPr>
            <a:endParaRPr lang="en-CA" sz="1600" dirty="0">
              <a:ln>
                <a:solidFill>
                  <a:sysClr val="windowText" lastClr="000000"/>
                </a:solidFill>
              </a:ln>
              <a:gradFill>
                <a:gsLst>
                  <a:gs pos="40075">
                    <a:srgbClr val="FFFFFF"/>
                  </a:gs>
                  <a:gs pos="30000">
                    <a:srgbClr val="FFFFFF"/>
                  </a:gs>
                </a:gsLst>
                <a:lin ang="5400000" scaled="0"/>
              </a:gradFill>
            </a:endParaRPr>
          </a:p>
        </p:txBody>
      </p:sp>
      <p:grpSp>
        <p:nvGrpSpPr>
          <p:cNvPr id="82" name="Group 99">
            <a:extLst>
              <a:ext uri="{FF2B5EF4-FFF2-40B4-BE49-F238E27FC236}">
                <a16:creationId xmlns:a16="http://schemas.microsoft.com/office/drawing/2014/main" id="{816EFBB4-228B-47D1-8329-2AEEE0317AA1}"/>
              </a:ext>
            </a:extLst>
          </p:cNvPr>
          <p:cNvGrpSpPr/>
          <p:nvPr/>
        </p:nvGrpSpPr>
        <p:grpSpPr>
          <a:xfrm>
            <a:off x="6386834" y="3732173"/>
            <a:ext cx="430345" cy="430345"/>
            <a:chOff x="4209130" y="3789317"/>
            <a:chExt cx="430406" cy="430406"/>
          </a:xfrm>
        </p:grpSpPr>
        <p:sp>
          <p:nvSpPr>
            <p:cNvPr id="83" name="Rectangle 82">
              <a:extLst>
                <a:ext uri="{FF2B5EF4-FFF2-40B4-BE49-F238E27FC236}">
                  <a16:creationId xmlns:a16="http://schemas.microsoft.com/office/drawing/2014/main" id="{BA6B6EFE-9549-4BC0-B015-44BA44906C96}"/>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4" name="Picture 101">
              <a:extLst>
                <a:ext uri="{FF2B5EF4-FFF2-40B4-BE49-F238E27FC236}">
                  <a16:creationId xmlns:a16="http://schemas.microsoft.com/office/drawing/2014/main" id="{7BBDEF0D-70AB-4ACB-B3FE-B05FF887442C}"/>
                </a:ext>
              </a:extLst>
            </p:cNvPr>
            <p:cNvPicPr>
              <a:picLocks noChangeAspect="1"/>
            </p:cNvPicPr>
            <p:nvPr/>
          </p:nvPicPr>
          <p:blipFill>
            <a:blip r:embed="rId3"/>
            <a:stretch>
              <a:fillRect/>
            </a:stretch>
          </p:blipFill>
          <p:spPr>
            <a:xfrm>
              <a:off x="4209130" y="3789317"/>
              <a:ext cx="430406" cy="430406"/>
            </a:xfrm>
            <a:prstGeom prst="rect">
              <a:avLst/>
            </a:prstGeom>
          </p:spPr>
        </p:pic>
      </p:grpSp>
      <p:sp>
        <p:nvSpPr>
          <p:cNvPr id="85" name="Ellipse 84">
            <a:extLst>
              <a:ext uri="{FF2B5EF4-FFF2-40B4-BE49-F238E27FC236}">
                <a16:creationId xmlns:a16="http://schemas.microsoft.com/office/drawing/2014/main" id="{8007F8C1-E5BE-476E-8B21-8B7F73DC06DE}"/>
              </a:ext>
            </a:extLst>
          </p:cNvPr>
          <p:cNvSpPr/>
          <p:nvPr/>
        </p:nvSpPr>
        <p:spPr bwMode="auto">
          <a:xfrm>
            <a:off x="7048084" y="4132779"/>
            <a:ext cx="571500" cy="525565"/>
          </a:xfrm>
          <a:prstGeom prst="ellipse">
            <a:avLst/>
          </a:prstGeom>
          <a:ln>
            <a:noFill/>
            <a:headEnd type="none" w="med" len="med"/>
            <a:tailEnd type="none" w="med" len="med"/>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S1</a:t>
            </a:r>
            <a:endParaRPr lang="en-CA" sz="1600" dirty="0">
              <a:gradFill>
                <a:gsLst>
                  <a:gs pos="40075">
                    <a:srgbClr val="FFFFFF"/>
                  </a:gs>
                  <a:gs pos="30000">
                    <a:srgbClr val="FFFFFF"/>
                  </a:gs>
                </a:gsLst>
                <a:lin ang="5400000" scaled="0"/>
              </a:gradFill>
            </a:endParaRPr>
          </a:p>
        </p:txBody>
      </p:sp>
      <p:sp>
        <p:nvSpPr>
          <p:cNvPr id="86" name="Ellipse 85">
            <a:extLst>
              <a:ext uri="{FF2B5EF4-FFF2-40B4-BE49-F238E27FC236}">
                <a16:creationId xmlns:a16="http://schemas.microsoft.com/office/drawing/2014/main" id="{300E9D5B-FEF1-4930-B49F-768C512A01B5}"/>
              </a:ext>
            </a:extLst>
          </p:cNvPr>
          <p:cNvSpPr/>
          <p:nvPr/>
        </p:nvSpPr>
        <p:spPr bwMode="auto">
          <a:xfrm>
            <a:off x="7866429" y="4120926"/>
            <a:ext cx="571500" cy="525565"/>
          </a:xfrm>
          <a:prstGeom prst="ellipse">
            <a:avLst/>
          </a:prstGeom>
          <a:solidFill>
            <a:srgbClr val="FF0000"/>
          </a:solidFill>
          <a:ln>
            <a:noFill/>
            <a:headEnd type="none" w="med" len="med"/>
            <a:tailEnd type="none" w="med" len="med"/>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CA" sz="1600" dirty="0">
                <a:gradFill>
                  <a:gsLst>
                    <a:gs pos="40075">
                      <a:srgbClr val="FFFFFF"/>
                    </a:gs>
                    <a:gs pos="30000">
                      <a:srgbClr val="FFFFFF"/>
                    </a:gs>
                  </a:gsLst>
                  <a:lin ang="5400000" scaled="0"/>
                </a:gradFill>
              </a:rPr>
              <a:t>S4</a:t>
            </a:r>
            <a:endParaRPr lang="en-CA"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7639195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a:solidFill>
                  <a:srgbClr val="505050"/>
                </a:solidFill>
                <a:latin typeface="Segoe UI"/>
              </a:rPr>
              <a:t>Stateful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empowering world's worker">
            <a:extLst>
              <a:ext uri="{FF2B5EF4-FFF2-40B4-BE49-F238E27FC236}">
                <a16:creationId xmlns:a16="http://schemas.microsoft.com/office/drawing/2014/main" id="{363A0409-6D02-4CC5-A160-757CA09F6567}"/>
              </a:ext>
            </a:extLst>
          </p:cNvPr>
          <p:cNvSpPr>
            <a:spLocks noGrp="1"/>
          </p:cNvSpPr>
          <p:nvPr>
            <p:ph type="title"/>
          </p:nvPr>
        </p:nvSpPr>
        <p:spPr bwMode="auto">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797968" rtl="0" eaLnBrk="1" fontAlgn="base" latinLnBrk="0" hangingPunct="1">
              <a:lnSpc>
                <a:spcPct val="90000"/>
              </a:lnSpc>
              <a:spcBef>
                <a:spcPct val="0"/>
              </a:spcBef>
              <a:spcAft>
                <a:spcPct val="0"/>
              </a:spcAft>
              <a:buClrTx/>
              <a:buSzTx/>
              <a:buFontTx/>
              <a:buNone/>
              <a:tabLst>
                <a:tab pos="920840" algn="l"/>
              </a:tabLst>
              <a:defRPr/>
            </a:pPr>
            <a:r>
              <a:rPr kumimoji="0" lang="en-US" sz="4000" b="0" i="0" u="none" strike="noStrike" kern="1200" cap="none" spc="-40" normalizeH="0" baseline="0" noProof="0" dirty="0">
                <a:ln w="3175">
                  <a:noFill/>
                </a:ln>
                <a:effectLst/>
                <a:uLnTx/>
                <a:uFillTx/>
                <a:latin typeface="Segoe UI Semibold"/>
                <a:ea typeface="+mn-ea"/>
                <a:cs typeface="+mn-cs"/>
              </a:rPr>
              <a:t>Tools</a:t>
            </a:r>
          </a:p>
        </p:txBody>
      </p:sp>
      <p:pic>
        <p:nvPicPr>
          <p:cNvPr id="121" name="Graphic 120">
            <a:extLst>
              <a:ext uri="{FF2B5EF4-FFF2-40B4-BE49-F238E27FC236}">
                <a16:creationId xmlns:a16="http://schemas.microsoft.com/office/drawing/2014/main" id="{7EAB77ED-1A76-4066-97C1-388A0D24882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4081" y="2352676"/>
            <a:ext cx="365760" cy="356692"/>
          </a:xfrm>
          <a:prstGeom prst="rect">
            <a:avLst/>
          </a:prstGeom>
        </p:spPr>
      </p:pic>
      <p:sp>
        <p:nvSpPr>
          <p:cNvPr id="91" name="Rectangle 90">
            <a:extLst>
              <a:ext uri="{FF2B5EF4-FFF2-40B4-BE49-F238E27FC236}">
                <a16:creationId xmlns:a16="http://schemas.microsoft.com/office/drawing/2014/main" id="{1480EB97-897D-4D71-9430-B599F225606E}"/>
              </a:ext>
            </a:extLst>
          </p:cNvPr>
          <p:cNvSpPr/>
          <p:nvPr/>
        </p:nvSpPr>
        <p:spPr bwMode="auto">
          <a:xfrm>
            <a:off x="8420428" y="3026910"/>
            <a:ext cx="2827328" cy="801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Visual Studio</a:t>
            </a:r>
          </a:p>
        </p:txBody>
      </p:sp>
      <p:sp>
        <p:nvSpPr>
          <p:cNvPr id="23" name="Rectangle 22">
            <a:extLst>
              <a:ext uri="{FF2B5EF4-FFF2-40B4-BE49-F238E27FC236}">
                <a16:creationId xmlns:a16="http://schemas.microsoft.com/office/drawing/2014/main" id="{E1FC8308-A702-42FE-B82F-689C9CF3C7F6}"/>
              </a:ext>
            </a:extLst>
          </p:cNvPr>
          <p:cNvSpPr/>
          <p:nvPr/>
        </p:nvSpPr>
        <p:spPr bwMode="auto">
          <a:xfrm>
            <a:off x="8420428" y="2130520"/>
            <a:ext cx="2827328" cy="801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GitHub</a:t>
            </a:r>
          </a:p>
        </p:txBody>
      </p:sp>
      <p:sp>
        <p:nvSpPr>
          <p:cNvPr id="37" name="Rectangle 36">
            <a:extLst>
              <a:ext uri="{FF2B5EF4-FFF2-40B4-BE49-F238E27FC236}">
                <a16:creationId xmlns:a16="http://schemas.microsoft.com/office/drawing/2014/main" id="{9C011FA7-A8A2-41B2-BE00-B9AE137EA675}"/>
              </a:ext>
            </a:extLst>
          </p:cNvPr>
          <p:cNvSpPr/>
          <p:nvPr/>
        </p:nvSpPr>
        <p:spPr bwMode="auto">
          <a:xfrm>
            <a:off x="8420428" y="3919632"/>
            <a:ext cx="2827328" cy="804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Visual Studio Code</a:t>
            </a:r>
          </a:p>
        </p:txBody>
      </p:sp>
      <p:grpSp>
        <p:nvGrpSpPr>
          <p:cNvPr id="54" name="Group 53">
            <a:extLst>
              <a:ext uri="{FF2B5EF4-FFF2-40B4-BE49-F238E27FC236}">
                <a16:creationId xmlns:a16="http://schemas.microsoft.com/office/drawing/2014/main" id="{D0CDF7A7-D73C-4850-8268-5D3F90E1BFB3}"/>
              </a:ext>
              <a:ext uri="{C183D7F6-B498-43B3-948B-1728B52AA6E4}">
                <adec:decorative xmlns:adec="http://schemas.microsoft.com/office/drawing/2017/decorative" val="1"/>
              </a:ext>
            </a:extLst>
          </p:cNvPr>
          <p:cNvGrpSpPr/>
          <p:nvPr/>
        </p:nvGrpSpPr>
        <p:grpSpPr>
          <a:xfrm>
            <a:off x="7071670" y="1235074"/>
            <a:ext cx="226711" cy="4384676"/>
            <a:chOff x="7071670" y="1235074"/>
            <a:chExt cx="226711" cy="4384676"/>
          </a:xfrm>
        </p:grpSpPr>
        <p:cxnSp>
          <p:nvCxnSpPr>
            <p:cNvPr id="55" name="Straight Connector 54">
              <a:extLst>
                <a:ext uri="{FF2B5EF4-FFF2-40B4-BE49-F238E27FC236}">
                  <a16:creationId xmlns:a16="http://schemas.microsoft.com/office/drawing/2014/main" id="{65AED90C-9B02-41F5-9CFA-D8BD34DA063E}"/>
                </a:ext>
                <a:ext uri="{C183D7F6-B498-43B3-948B-1728B52AA6E4}">
                  <adec:decorative xmlns:adec="http://schemas.microsoft.com/office/drawing/2017/decorative" val="1"/>
                </a:ext>
              </a:extLst>
            </p:cNvPr>
            <p:cNvCxnSpPr/>
            <p:nvPr/>
          </p:nvCxnSpPr>
          <p:spPr>
            <a:xfrm>
              <a:off x="7071670" y="1235074"/>
              <a:ext cx="226711" cy="0"/>
            </a:xfrm>
            <a:prstGeom prst="line">
              <a:avLst/>
            </a:prstGeom>
            <a:ln w="15875">
              <a:solidFill>
                <a:schemeClr val="tx2"/>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2F3050-EFF5-4B6B-987F-4C0AC211C195}"/>
                </a:ext>
                <a:ext uri="{C183D7F6-B498-43B3-948B-1728B52AA6E4}">
                  <adec:decorative xmlns:adec="http://schemas.microsoft.com/office/drawing/2017/decorative" val="1"/>
                </a:ext>
              </a:extLst>
            </p:cNvPr>
            <p:cNvCxnSpPr/>
            <p:nvPr/>
          </p:nvCxnSpPr>
          <p:spPr>
            <a:xfrm>
              <a:off x="7071670" y="5619750"/>
              <a:ext cx="226711" cy="0"/>
            </a:xfrm>
            <a:prstGeom prst="line">
              <a:avLst/>
            </a:prstGeom>
            <a:ln w="15875">
              <a:solidFill>
                <a:schemeClr val="tx2"/>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8BF4B8D-C2F1-4D55-A427-CDCF74E4B8AF}"/>
                </a:ext>
                <a:ext uri="{C183D7F6-B498-43B3-948B-1728B52AA6E4}">
                  <adec:decorative xmlns:adec="http://schemas.microsoft.com/office/drawing/2017/decorative" val="1"/>
                </a:ext>
              </a:extLst>
            </p:cNvPr>
            <p:cNvCxnSpPr>
              <a:cxnSpLocks/>
            </p:cNvCxnSpPr>
            <p:nvPr/>
          </p:nvCxnSpPr>
          <p:spPr>
            <a:xfrm>
              <a:off x="7185025" y="1235074"/>
              <a:ext cx="0" cy="4384676"/>
            </a:xfrm>
            <a:prstGeom prst="line">
              <a:avLst/>
            </a:prstGeom>
            <a:ln w="15875">
              <a:solidFill>
                <a:schemeClr val="tx2"/>
              </a:solidFill>
              <a:headEnd type="none" w="lg" len="med"/>
              <a:tailEnd type="none" w="lg" len="med"/>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DF9C213-0131-40BF-A266-4433CB7420D9}"/>
              </a:ext>
              <a:ext uri="{C183D7F6-B498-43B3-948B-1728B52AA6E4}">
                <adec:decorative xmlns:adec="http://schemas.microsoft.com/office/drawing/2017/decorative" val="1"/>
              </a:ext>
            </a:extLst>
          </p:cNvPr>
          <p:cNvGrpSpPr/>
          <p:nvPr/>
        </p:nvGrpSpPr>
        <p:grpSpPr>
          <a:xfrm>
            <a:off x="6852370" y="3094758"/>
            <a:ext cx="665309" cy="665309"/>
            <a:chOff x="6852370" y="3094758"/>
            <a:chExt cx="665309" cy="665309"/>
          </a:xfrm>
        </p:grpSpPr>
        <p:sp>
          <p:nvSpPr>
            <p:cNvPr id="97" name="Oval 96">
              <a:extLst>
                <a:ext uri="{FF2B5EF4-FFF2-40B4-BE49-F238E27FC236}">
                  <a16:creationId xmlns:a16="http://schemas.microsoft.com/office/drawing/2014/main" id="{28ACA7AF-9F5E-4D4F-87EB-F7306713C870}"/>
                </a:ext>
                <a:ext uri="{C183D7F6-B498-43B3-948B-1728B52AA6E4}">
                  <adec:decorative xmlns:adec="http://schemas.microsoft.com/office/drawing/2017/decorative" val="1"/>
                </a:ext>
              </a:extLst>
            </p:cNvPr>
            <p:cNvSpPr/>
            <p:nvPr/>
          </p:nvSpPr>
          <p:spPr bwMode="auto">
            <a:xfrm>
              <a:off x="6852370" y="3094758"/>
              <a:ext cx="665309" cy="665309"/>
            </a:xfrm>
            <a:prstGeom prst="ellipse">
              <a:avLst/>
            </a:pr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7" name="Graphic 431" descr="virtual network, Azure CLI, code">
              <a:extLst>
                <a:ext uri="{FF2B5EF4-FFF2-40B4-BE49-F238E27FC236}">
                  <a16:creationId xmlns:a16="http://schemas.microsoft.com/office/drawing/2014/main" id="{DD5D76CA-5476-4A5D-9265-7FE48B0C690C}"/>
                </a:ext>
              </a:extLst>
            </p:cNvPr>
            <p:cNvGrpSpPr/>
            <p:nvPr/>
          </p:nvGrpSpPr>
          <p:grpSpPr>
            <a:xfrm>
              <a:off x="6958319" y="3200707"/>
              <a:ext cx="453410" cy="453410"/>
              <a:chOff x="4441245" y="3002053"/>
              <a:chExt cx="498751" cy="498751"/>
            </a:xfrm>
          </p:grpSpPr>
          <p:sp>
            <p:nvSpPr>
              <p:cNvPr id="29" name="Freeform: Shape 28">
                <a:extLst>
                  <a:ext uri="{FF2B5EF4-FFF2-40B4-BE49-F238E27FC236}">
                    <a16:creationId xmlns:a16="http://schemas.microsoft.com/office/drawing/2014/main" id="{138647FA-C199-4590-A6AD-7D1E8D4FBA8E}"/>
                  </a:ext>
                  <a:ext uri="{C183D7F6-B498-43B3-948B-1728B52AA6E4}">
                    <adec:decorative xmlns:adec="http://schemas.microsoft.com/office/drawing/2017/decorative" val="1"/>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3783740-1740-4FB5-8EFE-30A9B66E152A}"/>
                  </a:ext>
                  <a:ext uri="{C183D7F6-B498-43B3-948B-1728B52AA6E4}">
                    <adec:decorative xmlns:adec="http://schemas.microsoft.com/office/drawing/2017/decorative" val="1"/>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F45C65E9-D0D5-42E1-BB96-80277E1CC315}"/>
                  </a:ext>
                  <a:ext uri="{C183D7F6-B498-43B3-948B-1728B52AA6E4}">
                    <adec:decorative xmlns:adec="http://schemas.microsoft.com/office/drawing/2017/decorative" val="1"/>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8" name="Graphic 27">
            <a:extLst>
              <a:ext uri="{FF2B5EF4-FFF2-40B4-BE49-F238E27FC236}">
                <a16:creationId xmlns:a16="http://schemas.microsoft.com/office/drawing/2014/main" id="{9DBC44E6-4857-43CF-AF7B-C55F6E88C63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5693" y="3275960"/>
            <a:ext cx="301753" cy="301753"/>
          </a:xfrm>
          <a:prstGeom prst="rect">
            <a:avLst/>
          </a:prstGeom>
        </p:spPr>
      </p:pic>
      <p:pic>
        <p:nvPicPr>
          <p:cNvPr id="32" name="Picture 4">
            <a:extLst>
              <a:ext uri="{FF2B5EF4-FFF2-40B4-BE49-F238E27FC236}">
                <a16:creationId xmlns:a16="http://schemas.microsoft.com/office/drawing/2014/main" id="{2430AD4F-C341-45B9-BF6D-248D0CA7FD83}"/>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693" y="4171092"/>
            <a:ext cx="301753" cy="30175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7F14AEC-272D-465E-B4BE-5109E52E4FF7}"/>
              </a:ext>
            </a:extLst>
          </p:cNvPr>
          <p:cNvSpPr/>
          <p:nvPr/>
        </p:nvSpPr>
        <p:spPr bwMode="auto">
          <a:xfrm>
            <a:off x="8420428" y="4724304"/>
            <a:ext cx="2827328" cy="801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40" normalizeH="0" baseline="0" noProof="0" dirty="0">
                <a:ln>
                  <a:noFill/>
                </a:ln>
                <a:solidFill>
                  <a:schemeClr val="tx1"/>
                </a:solidFill>
                <a:effectLst/>
                <a:uLnTx/>
                <a:uFillTx/>
                <a:latin typeface="Segoe UI Semibold"/>
                <a:ea typeface="+mn-ea"/>
                <a:cs typeface="+mn-cs"/>
              </a:rPr>
              <a:t>Visual Studio Online</a:t>
            </a:r>
          </a:p>
        </p:txBody>
      </p:sp>
      <p:pic>
        <p:nvPicPr>
          <p:cNvPr id="20" name="Graphic 27">
            <a:extLst>
              <a:ext uri="{FF2B5EF4-FFF2-40B4-BE49-F238E27FC236}">
                <a16:creationId xmlns:a16="http://schemas.microsoft.com/office/drawing/2014/main" id="{1354BB71-C37A-494B-8F61-14722EE93CC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5693" y="4973354"/>
            <a:ext cx="301753" cy="301753"/>
          </a:xfrm>
          <a:prstGeom prst="rect">
            <a:avLst/>
          </a:prstGeom>
        </p:spPr>
      </p:pic>
    </p:spTree>
    <p:extLst>
      <p:ext uri="{BB962C8B-B14F-4D97-AF65-F5344CB8AC3E}">
        <p14:creationId xmlns:p14="http://schemas.microsoft.com/office/powerpoint/2010/main" val="3701646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Horizontal)">
                                      <p:cBhvr>
                                        <p:cTn id="7" dur="600"/>
                                        <p:tgtEl>
                                          <p:spTgt spid="5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42" presetClass="path" presetSubtype="0" decel="100000" fill="hold" grpId="1" nodeType="withEffect">
                                  <p:stCondLst>
                                    <p:cond delay="100"/>
                                  </p:stCondLst>
                                  <p:childTnLst>
                                    <p:animMotion origin="layout" path="M -8.33333E-7 0 L -8.33333E-7 0.03542 " pathEditMode="relative" rAng="0" ptsTypes="AA">
                                      <p:cBhvr>
                                        <p:cTn id="12" dur="700" spd="-100000" fill="hold"/>
                                        <p:tgtEl>
                                          <p:spTgt spid="25"/>
                                        </p:tgtEl>
                                        <p:attrNameLst>
                                          <p:attrName>ppt_x</p:attrName>
                                          <p:attrName>ppt_y</p:attrName>
                                        </p:attrNameLst>
                                      </p:cBhvr>
                                      <p:rCtr x="0" y="1759"/>
                                    </p:animMotion>
                                  </p:childTnLst>
                                </p:cTn>
                              </p:par>
                              <p:par>
                                <p:cTn id="13" presetID="10" presetClass="entr" presetSubtype="0" fill="hold" nodeType="withEffect">
                                  <p:stCondLst>
                                    <p:cond delay="1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nodeType="withEffect">
                                  <p:stCondLst>
                                    <p:cond delay="100"/>
                                  </p:stCondLst>
                                  <p:childTnLst>
                                    <p:animMotion origin="layout" path="M -4.375E-6 0 L -4.375E-6 0.03542 " pathEditMode="relative" rAng="0" ptsTypes="AA">
                                      <p:cBhvr>
                                        <p:cTn id="17" dur="700" spd="-100000" fill="hold"/>
                                        <p:tgtEl>
                                          <p:spTgt spid="2"/>
                                        </p:tgtEl>
                                        <p:attrNameLst>
                                          <p:attrName>ppt_x</p:attrName>
                                          <p:attrName>ppt_y</p:attrName>
                                        </p:attrNameLst>
                                      </p:cBhvr>
                                      <p:rCtr x="0" y="1759"/>
                                    </p:animMotion>
                                  </p:childTnLst>
                                </p:cTn>
                              </p:par>
                              <p:par>
                                <p:cTn id="18" presetID="10" presetClass="entr" presetSubtype="0" fill="hold" nodeType="withEffect">
                                  <p:stCondLst>
                                    <p:cond delay="20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par>
                                <p:cTn id="21" presetID="42" presetClass="path" presetSubtype="0" decel="100000" fill="hold" nodeType="withEffect">
                                  <p:stCondLst>
                                    <p:cond delay="200"/>
                                  </p:stCondLst>
                                  <p:childTnLst>
                                    <p:animMotion origin="layout" path="M 2.29167E-6 -1.48148E-6 L 2.29167E-6 0.03542 " pathEditMode="relative" rAng="0" ptsTypes="AA">
                                      <p:cBhvr>
                                        <p:cTn id="22" dur="700" spd="-100000" fill="hold"/>
                                        <p:tgtEl>
                                          <p:spTgt spid="121"/>
                                        </p:tgtEl>
                                        <p:attrNameLst>
                                          <p:attrName>ppt_x</p:attrName>
                                          <p:attrName>ppt_y</p:attrName>
                                        </p:attrNameLst>
                                      </p:cBhvr>
                                      <p:rCtr x="0" y="1759"/>
                                    </p:animMotion>
                                  </p:childTnLst>
                                </p:cTn>
                              </p:par>
                              <p:par>
                                <p:cTn id="23" presetID="10" presetClass="entr" presetSubtype="0" fill="hold" grpId="0" nodeType="withEffect">
                                  <p:stCondLst>
                                    <p:cond delay="30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42" presetClass="path" presetSubtype="0" decel="100000" fill="hold" grpId="1" nodeType="withEffect">
                                  <p:stCondLst>
                                    <p:cond delay="300"/>
                                  </p:stCondLst>
                                  <p:childTnLst>
                                    <p:animMotion origin="layout" path="M -4.16667E-7 1.48148E-6 L -4.16667E-7 0.03542 " pathEditMode="relative" rAng="0" ptsTypes="AA">
                                      <p:cBhvr>
                                        <p:cTn id="27" dur="700" spd="-100000" fill="hold"/>
                                        <p:tgtEl>
                                          <p:spTgt spid="91"/>
                                        </p:tgtEl>
                                        <p:attrNameLst>
                                          <p:attrName>ppt_x</p:attrName>
                                          <p:attrName>ppt_y</p:attrName>
                                        </p:attrNameLst>
                                      </p:cBhvr>
                                      <p:rCtr x="0" y="1759"/>
                                    </p:animMotion>
                                  </p:childTnLst>
                                </p:cTn>
                              </p:par>
                              <p:par>
                                <p:cTn id="28" presetID="10" presetClass="entr" presetSubtype="0" fill="hold"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nodeType="withEffect">
                                  <p:stCondLst>
                                    <p:cond delay="300"/>
                                  </p:stCondLst>
                                  <p:childTnLst>
                                    <p:animMotion origin="layout" path="M 2.29167E-6 1.48148E-6 L 2.29167E-6 0.03542 " pathEditMode="relative" rAng="0" ptsTypes="AA">
                                      <p:cBhvr>
                                        <p:cTn id="32" dur="700" spd="-100000" fill="hold"/>
                                        <p:tgtEl>
                                          <p:spTgt spid="28"/>
                                        </p:tgtEl>
                                        <p:attrNameLst>
                                          <p:attrName>ppt_x</p:attrName>
                                          <p:attrName>ppt_y</p:attrName>
                                        </p:attrNameLst>
                                      </p:cBhvr>
                                      <p:rCtr x="0" y="1759"/>
                                    </p:animMotion>
                                  </p:childTnLst>
                                </p:cTn>
                              </p:par>
                              <p:par>
                                <p:cTn id="33" presetID="10" presetClass="entr" presetSubtype="0" fill="hold" nodeType="withEffect">
                                  <p:stCondLst>
                                    <p:cond delay="4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42" presetClass="path" presetSubtype="0" decel="100000" fill="hold" nodeType="withEffect">
                                  <p:stCondLst>
                                    <p:cond delay="400"/>
                                  </p:stCondLst>
                                  <p:childTnLst>
                                    <p:animMotion origin="layout" path="M 2.29167E-6 -2.59259E-6 L 2.29167E-6 0.03542 " pathEditMode="relative" rAng="0" ptsTypes="AA">
                                      <p:cBhvr>
                                        <p:cTn id="37" dur="700" spd="-100000" fill="hold"/>
                                        <p:tgtEl>
                                          <p:spTgt spid="32"/>
                                        </p:tgtEl>
                                        <p:attrNameLst>
                                          <p:attrName>ppt_x</p:attrName>
                                          <p:attrName>ppt_y</p:attrName>
                                        </p:attrNameLst>
                                      </p:cBhvr>
                                      <p:rCtr x="0" y="1759"/>
                                    </p:animMotion>
                                  </p:childTnLst>
                                </p:cTn>
                              </p:par>
                              <p:par>
                                <p:cTn id="38" presetID="10" presetClass="entr" presetSubtype="0" fill="hold" grpId="0" nodeType="withEffect">
                                  <p:stCondLst>
                                    <p:cond delay="2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42" presetClass="path" presetSubtype="0" decel="100000" fill="hold" grpId="1" nodeType="withEffect">
                                  <p:stCondLst>
                                    <p:cond delay="200"/>
                                  </p:stCondLst>
                                  <p:childTnLst>
                                    <p:animMotion origin="layout" path="M -4.16667E-7 1.48148E-6 L -4.16667E-7 0.03542 " pathEditMode="relative" rAng="0" ptsTypes="AA">
                                      <p:cBhvr>
                                        <p:cTn id="42" dur="700" spd="-100000" fill="hold"/>
                                        <p:tgtEl>
                                          <p:spTgt spid="23"/>
                                        </p:tgtEl>
                                        <p:attrNameLst>
                                          <p:attrName>ppt_x</p:attrName>
                                          <p:attrName>ppt_y</p:attrName>
                                        </p:attrNameLst>
                                      </p:cBhvr>
                                      <p:rCtr x="0" y="1759"/>
                                    </p:animMotion>
                                  </p:childTnLst>
                                </p:cTn>
                              </p:par>
                              <p:par>
                                <p:cTn id="43" presetID="10" presetClass="entr" presetSubtype="0" fill="hold" grpId="0" nodeType="withEffect">
                                  <p:stCondLst>
                                    <p:cond delay="4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400"/>
                                  </p:stCondLst>
                                  <p:childTnLst>
                                    <p:animMotion origin="layout" path="M -4.16667E-7 1.48148E-6 L -4.16667E-7 0.03542 " pathEditMode="relative" rAng="0" ptsTypes="AA">
                                      <p:cBhvr>
                                        <p:cTn id="47" dur="700" spd="-100000" fill="hold"/>
                                        <p:tgtEl>
                                          <p:spTgt spid="37"/>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42" presetClass="path" presetSubtype="0" decel="100000" fill="hold" grpId="1" nodeType="withEffect">
                                  <p:stCondLst>
                                    <p:cond delay="300"/>
                                  </p:stCondLst>
                                  <p:childTnLst>
                                    <p:animMotion origin="layout" path="M -4.16667E-7 -2.22222E-6 L -4.16667E-7 0.03542 " pathEditMode="relative" rAng="0" ptsTypes="AA">
                                      <p:cBhvr>
                                        <p:cTn id="52" dur="700" spd="-100000" fill="hold"/>
                                        <p:tgtEl>
                                          <p:spTgt spid="19"/>
                                        </p:tgtEl>
                                        <p:attrNameLst>
                                          <p:attrName>ppt_x</p:attrName>
                                          <p:attrName>ppt_y</p:attrName>
                                        </p:attrNameLst>
                                      </p:cBhvr>
                                      <p:rCtr x="0" y="1759"/>
                                    </p:animMotion>
                                  </p:childTnLst>
                                </p:cTn>
                              </p:par>
                              <p:par>
                                <p:cTn id="53" presetID="10" presetClass="entr" presetSubtype="0" fill="hold" nodeType="withEffect">
                                  <p:stCondLst>
                                    <p:cond delay="3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42" presetClass="path" presetSubtype="0" decel="100000" fill="hold" nodeType="withEffect">
                                  <p:stCondLst>
                                    <p:cond delay="300"/>
                                  </p:stCondLst>
                                  <p:childTnLst>
                                    <p:animMotion origin="layout" path="M 2.29167E-6 -2.22222E-6 L 2.29167E-6 0.03542 " pathEditMode="relative" rAng="0" ptsTypes="AA">
                                      <p:cBhvr>
                                        <p:cTn id="57"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91" grpId="0"/>
      <p:bldP spid="91" grpId="1"/>
      <p:bldP spid="23" grpId="0"/>
      <p:bldP spid="23" grpId="1"/>
      <p:bldP spid="37" grpId="0"/>
      <p:bldP spid="37" grpId="1"/>
      <p:bldP spid="19" grpId="0"/>
      <p:bldP spid="1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D2C9A96D-E0B3-44DC-9D42-655418C876BD}"/>
              </a:ext>
            </a:extLst>
          </p:cNvPr>
          <p:cNvSpPr txBox="1">
            <a:spLocks noGrp="1"/>
          </p:cNvSpPr>
          <p:nvPr>
            <p:ph type="title" idx="4294967295"/>
          </p:nvPr>
        </p:nvSpPr>
        <p:spPr>
          <a:xfrm>
            <a:off x="586740" y="1941280"/>
            <a:ext cx="4097994"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Visual Studio 2019 </a:t>
            </a:r>
          </a:p>
        </p:txBody>
      </p:sp>
      <p:sp>
        <p:nvSpPr>
          <p:cNvPr id="7" name="Rectangle: Rounded Corners 6">
            <a:extLst>
              <a:ext uri="{FF2B5EF4-FFF2-40B4-BE49-F238E27FC236}">
                <a16:creationId xmlns:a16="http://schemas.microsoft.com/office/drawing/2014/main" id="{931A0DC2-094B-4330-9A74-B56209B29AE3}"/>
              </a:ext>
            </a:extLst>
          </p:cNvPr>
          <p:cNvSpPr/>
          <p:nvPr/>
        </p:nvSpPr>
        <p:spPr bwMode="auto">
          <a:xfrm>
            <a:off x="616438" y="1235194"/>
            <a:ext cx="1023614" cy="369332"/>
          </a:xfrm>
          <a:prstGeom prst="roundRect">
            <a:avLst>
              <a:gd name="adj" fmla="val 0"/>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dirty="0">
                <a:ln>
                  <a:noFill/>
                </a:ln>
                <a:solidFill>
                  <a:schemeClr val="tx1"/>
                </a:solidFill>
                <a:effectLst/>
                <a:uLnTx/>
                <a:uFillTx/>
                <a:latin typeface="Segoe UI"/>
                <a:ea typeface="+mn-ea"/>
                <a:cs typeface="Segoe UI" pitchFamily="34" charset="0"/>
              </a:rPr>
              <a:t>RELEASED</a:t>
            </a:r>
          </a:p>
        </p:txBody>
      </p:sp>
      <p:sp>
        <p:nvSpPr>
          <p:cNvPr id="9" name="Text Placeholder 4">
            <a:extLst>
              <a:ext uri="{FF2B5EF4-FFF2-40B4-BE49-F238E27FC236}">
                <a16:creationId xmlns:a16="http://schemas.microsoft.com/office/drawing/2014/main" id="{A58D2CAE-A474-49B9-B0E9-4114C3406B9A}"/>
              </a:ext>
            </a:extLst>
          </p:cNvPr>
          <p:cNvSpPr txBox="1">
            <a:spLocks/>
          </p:cNvSpPr>
          <p:nvPr/>
        </p:nvSpPr>
        <p:spPr>
          <a:xfrm>
            <a:off x="489965" y="2789965"/>
            <a:ext cx="4925315" cy="25609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Edit productively with </a:t>
            </a:r>
            <a:r>
              <a:rPr kumimoji="0" lang="en-US" sz="2000" b="0" i="0" u="none" strike="noStrike" kern="1200" cap="none" spc="0" normalizeH="0" baseline="0" noProof="0" dirty="0" err="1">
                <a:ln>
                  <a:noFill/>
                </a:ln>
                <a:solidFill>
                  <a:schemeClr val="tx1"/>
                </a:solidFill>
                <a:effectLst/>
                <a:uLnTx/>
                <a:uFillTx/>
                <a:latin typeface="Segoe UI"/>
                <a:ea typeface="+mn-ea"/>
                <a:cs typeface="Segoe UI Semilight" panose="020B0402040204020203" pitchFamily="34" charset="0"/>
              </a:rPr>
              <a:t>IntelliCode</a:t>
            </a: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and additional </a:t>
            </a:r>
            <a:r>
              <a:rPr kumimoji="0" lang="en-US" sz="2000" b="0" i="0" u="none" strike="noStrike" kern="1200" cap="none" spc="0" normalizeH="0" baseline="0" noProof="0" dirty="0" err="1">
                <a:ln>
                  <a:noFill/>
                </a:ln>
                <a:solidFill>
                  <a:schemeClr val="tx1"/>
                </a:solidFill>
                <a:effectLst/>
                <a:uLnTx/>
                <a:uFillTx/>
                <a:latin typeface="Segoe UI"/>
                <a:ea typeface="+mn-ea"/>
                <a:cs typeface="Segoe UI Semilight" panose="020B0402040204020203" pitchFamily="34" charset="0"/>
              </a:rPr>
              <a:t>refactorings</a:t>
            </a: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Collaborate with Live Share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and GitHub integration</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Improve code quality with historical debugging and live unit testing</a:t>
            </a:r>
          </a:p>
        </p:txBody>
      </p:sp>
      <p:pic>
        <p:nvPicPr>
          <p:cNvPr id="11" name="Picture 10">
            <a:extLst>
              <a:ext uri="{FF2B5EF4-FFF2-40B4-BE49-F238E27FC236}">
                <a16:creationId xmlns:a16="http://schemas.microsoft.com/office/drawing/2014/main" id="{9AA2A808-D5CA-4E1F-AE7A-1536B2085F1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8" name="TextBox 7">
            <a:extLst>
              <a:ext uri="{FF2B5EF4-FFF2-40B4-BE49-F238E27FC236}">
                <a16:creationId xmlns:a16="http://schemas.microsoft.com/office/drawing/2014/main" id="{65B8EE21-8FC3-42D7-A578-F668EFB3E16A}"/>
              </a:ext>
            </a:extLst>
          </p:cNvPr>
          <p:cNvSpPr txBox="1"/>
          <p:nvPr/>
        </p:nvSpPr>
        <p:spPr>
          <a:xfrm>
            <a:off x="489965" y="5410659"/>
            <a:ext cx="8031715" cy="3416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dirty="0">
                <a:ln>
                  <a:noFill/>
                </a:ln>
                <a:effectLst/>
                <a:uLnTx/>
                <a:uFillTx/>
                <a:latin typeface="Segoe UI"/>
                <a:ea typeface="+mn-ea"/>
                <a:cs typeface="+mn-cs"/>
              </a:rPr>
              <a:t>visualstudio.com/downloads</a:t>
            </a:r>
          </a:p>
        </p:txBody>
      </p:sp>
      <p:grpSp>
        <p:nvGrpSpPr>
          <p:cNvPr id="18" name="Group 17" descr="screen grab ">
            <a:extLst>
              <a:ext uri="{FF2B5EF4-FFF2-40B4-BE49-F238E27FC236}">
                <a16:creationId xmlns:a16="http://schemas.microsoft.com/office/drawing/2014/main" id="{9B37E3DE-3D7A-47C5-92EE-770C6962BD2F}"/>
              </a:ext>
            </a:extLst>
          </p:cNvPr>
          <p:cNvGrpSpPr/>
          <p:nvPr/>
        </p:nvGrpSpPr>
        <p:grpSpPr>
          <a:xfrm>
            <a:off x="-8473552" y="275511"/>
            <a:ext cx="8473552" cy="6367939"/>
            <a:chOff x="-1485160" y="275511"/>
            <a:chExt cx="8473552" cy="6367939"/>
          </a:xfrm>
        </p:grpSpPr>
        <p:pic>
          <p:nvPicPr>
            <p:cNvPr id="19" name="Picture 18">
              <a:extLst>
                <a:ext uri="{FF2B5EF4-FFF2-40B4-BE49-F238E27FC236}">
                  <a16:creationId xmlns:a16="http://schemas.microsoft.com/office/drawing/2014/main" id="{CF0C7F50-1F77-4FD3-BA35-708AF4C9FA8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485160" y="275511"/>
              <a:ext cx="8473552" cy="6367939"/>
            </a:xfrm>
            <a:prstGeom prst="rect">
              <a:avLst/>
            </a:prstGeom>
          </p:spPr>
        </p:pic>
        <p:pic>
          <p:nvPicPr>
            <p:cNvPr id="20" name="Picture 2" descr="A screenshot of a computer&#10;&#10;Description generated with very high confidence">
              <a:extLst>
                <a:ext uri="{FF2B5EF4-FFF2-40B4-BE49-F238E27FC236}">
                  <a16:creationId xmlns:a16="http://schemas.microsoft.com/office/drawing/2014/main" id="{BFBCEDB0-A03F-407F-8CE1-27CDDD933154}"/>
                </a:ext>
              </a:extLst>
            </p:cNvPr>
            <p:cNvPicPr>
              <a:picLocks noChangeAspect="1"/>
            </p:cNvPicPr>
            <p:nvPr/>
          </p:nvPicPr>
          <p:blipFill>
            <a:blip r:embed="rId4"/>
            <a:stretch>
              <a:fillRect/>
            </a:stretch>
          </p:blipFill>
          <p:spPr>
            <a:xfrm>
              <a:off x="296918" y="1261346"/>
              <a:ext cx="5896303" cy="4019996"/>
            </a:xfrm>
            <a:prstGeom prst="rect">
              <a:avLst/>
            </a:prstGeom>
          </p:spPr>
        </p:pic>
      </p:grpSp>
      <p:pic>
        <p:nvPicPr>
          <p:cNvPr id="2" name="Image 1">
            <a:extLst>
              <a:ext uri="{FF2B5EF4-FFF2-40B4-BE49-F238E27FC236}">
                <a16:creationId xmlns:a16="http://schemas.microsoft.com/office/drawing/2014/main" id="{D413F27A-C3AE-4D7E-B40E-1F7D9219202C}"/>
              </a:ext>
            </a:extLst>
          </p:cNvPr>
          <p:cNvPicPr>
            <a:picLocks noChangeAspect="1"/>
          </p:cNvPicPr>
          <p:nvPr/>
        </p:nvPicPr>
        <p:blipFill>
          <a:blip r:embed="rId5"/>
          <a:stretch>
            <a:fillRect/>
          </a:stretch>
        </p:blipFill>
        <p:spPr>
          <a:xfrm>
            <a:off x="6931338" y="1419860"/>
            <a:ext cx="5534488" cy="3706322"/>
          </a:xfrm>
          <a:prstGeom prst="rect">
            <a:avLst/>
          </a:prstGeom>
        </p:spPr>
      </p:pic>
    </p:spTree>
    <p:extLst>
      <p:ext uri="{BB962C8B-B14F-4D97-AF65-F5344CB8AC3E}">
        <p14:creationId xmlns:p14="http://schemas.microsoft.com/office/powerpoint/2010/main" val="41607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dec="http://schemas.microsoft.com/office/drawing/2017/decorative"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875E-6 -4.44444E-6 L 1.875E-6 0.03843 " pathEditMode="relative" rAng="0" ptsTypes="AA">
                                      <p:cBhvr>
                                        <p:cTn id="9" dur="500" spd="-100000" fill="hold"/>
                                        <p:tgtEl>
                                          <p:spTgt spid="7"/>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4.16667E-7 -4.44444E-6 L -4.16667E-7 0.03843 " pathEditMode="relative" rAng="0" ptsTypes="AA">
                                      <p:cBhvr>
                                        <p:cTn id="14" dur="500" spd="-100000" fill="hold"/>
                                        <p:tgtEl>
                                          <p:spTgt spid="6"/>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2.5E-6 1.48148E-6 L 2.5E-6 0.03842 " pathEditMode="relative" rAng="0" ptsTypes="AA">
                                      <p:cBhvr>
                                        <p:cTn id="19" dur="500" spd="-100000" fill="hold"/>
                                        <p:tgtEl>
                                          <p:spTgt spid="9"/>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300"/>
                                  </p:stCondLst>
                                  <p:childTnLst>
                                    <p:animMotion origin="layout" path="M 2.5E-6 2.59259E-6 L 2.5E-6 0.03842 " pathEditMode="relative" rAng="0" ptsTypes="AA">
                                      <p:cBhvr>
                                        <p:cTn id="24" dur="500" spd="-100000" fill="hold"/>
                                        <p:tgtEl>
                                          <p:spTgt spid="8"/>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9" grpId="0"/>
      <p:bldP spid="9" grpId="1"/>
      <p:bldP spid="8" grpId="0"/>
      <p:bldP spid="8" grpId="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88="http://schemas.microsoft.com/office/powerpoint/2018/8/main" r:id="rId6"/>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D253C1A-89CF-4A65-B27F-F8CD35FBCA99}"/>
              </a:ext>
            </a:extLst>
          </p:cNvPr>
          <p:cNvSpPr txBox="1">
            <a:spLocks noGrp="1"/>
          </p:cNvSpPr>
          <p:nvPr>
            <p:ph type="title" idx="4294967295"/>
          </p:nvPr>
        </p:nvSpPr>
        <p:spPr>
          <a:xfrm>
            <a:off x="6988392" y="1941280"/>
            <a:ext cx="553974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Visual Studio Code</a:t>
            </a:r>
          </a:p>
        </p:txBody>
      </p:sp>
      <p:grpSp>
        <p:nvGrpSpPr>
          <p:cNvPr id="6" name="Group 5">
            <a:extLst>
              <a:ext uri="{FF2B5EF4-FFF2-40B4-BE49-F238E27FC236}">
                <a16:creationId xmlns:a16="http://schemas.microsoft.com/office/drawing/2014/main" id="{C172DA20-A1CF-4F6C-ACB0-C791DCBCFC23}"/>
              </a:ext>
              <a:ext uri="{C183D7F6-B498-43B3-948B-1728B52AA6E4}">
                <adec:decorative xmlns:adec="http://schemas.microsoft.com/office/drawing/2017/decorative" val="1"/>
              </a:ext>
            </a:extLst>
          </p:cNvPr>
          <p:cNvGrpSpPr/>
          <p:nvPr/>
        </p:nvGrpSpPr>
        <p:grpSpPr>
          <a:xfrm>
            <a:off x="20662594" y="275511"/>
            <a:ext cx="8473552" cy="6367939"/>
            <a:chOff x="3581400" y="-500539"/>
            <a:chExt cx="9906000" cy="7444435"/>
          </a:xfrm>
        </p:grpSpPr>
        <p:pic>
          <p:nvPicPr>
            <p:cNvPr id="8" name="Picture 7">
              <a:extLst>
                <a:ext uri="{FF2B5EF4-FFF2-40B4-BE49-F238E27FC236}">
                  <a16:creationId xmlns:a16="http://schemas.microsoft.com/office/drawing/2014/main" id="{4E41B6CD-3099-43FF-A5C3-2BFE1AB45E7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AB14FDC-A957-4B0D-9802-B176338366E9}"/>
                </a:ext>
              </a:extLst>
            </p:cNvPr>
            <p:cNvPicPr>
              <a:picLocks noChangeAspect="1"/>
            </p:cNvPicPr>
            <p:nvPr/>
          </p:nvPicPr>
          <p:blipFill>
            <a:blip r:embed="rId4"/>
            <a:stretch>
              <a:fillRect/>
            </a:stretch>
          </p:blipFill>
          <p:spPr>
            <a:xfrm>
              <a:off x="5854050" y="850900"/>
              <a:ext cx="6502626" cy="4324350"/>
            </a:xfrm>
            <a:prstGeom prst="rect">
              <a:avLst/>
            </a:prstGeom>
          </p:spPr>
        </p:pic>
      </p:grpSp>
      <p:sp>
        <p:nvSpPr>
          <p:cNvPr id="4" name="Text Placeholder 4">
            <a:extLst>
              <a:ext uri="{FF2B5EF4-FFF2-40B4-BE49-F238E27FC236}">
                <a16:creationId xmlns:a16="http://schemas.microsoft.com/office/drawing/2014/main" id="{C5ED1D51-F174-49AC-8318-BAC67D207F2F}"/>
              </a:ext>
            </a:extLst>
          </p:cNvPr>
          <p:cNvSpPr txBox="1">
            <a:spLocks/>
          </p:cNvSpPr>
          <p:nvPr/>
        </p:nvSpPr>
        <p:spPr>
          <a:xfrm>
            <a:off x="6912638" y="2789965"/>
            <a:ext cx="4557453" cy="2560922"/>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Edit and debug across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macOS, Linux, and Windows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Strong ecosystem of over 16k extensions, themes, and tools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Work in containers, WSL, or over </a:t>
            </a:r>
            <a:b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br>
            <a:r>
              <a:rPr kumimoji="0" lang="en-US" sz="2000" b="0" i="0" u="none" strike="noStrike" kern="1200" cap="none" spc="0" normalizeH="0" baseline="0" noProof="0" dirty="0">
                <a:ln>
                  <a:noFill/>
                </a:ln>
                <a:solidFill>
                  <a:schemeClr val="tx1"/>
                </a:solidFill>
                <a:effectLst/>
                <a:uLnTx/>
                <a:uFillTx/>
                <a:latin typeface="Segoe UI"/>
                <a:ea typeface="+mn-ea"/>
                <a:cs typeface="Segoe UI Semilight"/>
              </a:rPr>
              <a:t>SSH with remote development</a:t>
            </a:r>
            <a:endParaRPr kumimoji="0" lang="en-US" sz="2000" b="0" i="0" u="none" strike="noStrike" kern="1200" cap="none" spc="0" normalizeH="0" baseline="0" noProof="0" dirty="0">
              <a:ln>
                <a:noFill/>
              </a:ln>
              <a:solidFill>
                <a:schemeClr val="tx1"/>
              </a:solidFill>
              <a:effectLst/>
              <a:uLnTx/>
              <a:uFillTx/>
              <a:latin typeface="Segoe UI"/>
              <a:ea typeface="+mn-ea"/>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grpSp>
        <p:nvGrpSpPr>
          <p:cNvPr id="12" name="Group 11" descr="screen grab ">
            <a:extLst>
              <a:ext uri="{FF2B5EF4-FFF2-40B4-BE49-F238E27FC236}">
                <a16:creationId xmlns:a16="http://schemas.microsoft.com/office/drawing/2014/main" id="{666E5907-B2EA-4E02-BDBA-D9074D6CE924}"/>
              </a:ext>
            </a:extLst>
          </p:cNvPr>
          <p:cNvGrpSpPr/>
          <p:nvPr/>
        </p:nvGrpSpPr>
        <p:grpSpPr>
          <a:xfrm>
            <a:off x="-1485160" y="275511"/>
            <a:ext cx="8473552" cy="6367939"/>
            <a:chOff x="-1485160" y="275511"/>
            <a:chExt cx="8473552" cy="6367939"/>
          </a:xfrm>
        </p:grpSpPr>
        <p:pic>
          <p:nvPicPr>
            <p:cNvPr id="13" name="Picture 12">
              <a:extLst>
                <a:ext uri="{FF2B5EF4-FFF2-40B4-BE49-F238E27FC236}">
                  <a16:creationId xmlns:a16="http://schemas.microsoft.com/office/drawing/2014/main" id="{5ED17DD8-C810-4834-8829-690FD2DC2C4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485160" y="275511"/>
              <a:ext cx="8473552" cy="6367939"/>
            </a:xfrm>
            <a:prstGeom prst="rect">
              <a:avLst/>
            </a:prstGeom>
          </p:spPr>
        </p:pic>
        <p:pic>
          <p:nvPicPr>
            <p:cNvPr id="14" name="Picture 2" descr="A screenshot of a computer&#10;&#10;Description generated with very high confidence">
              <a:extLst>
                <a:ext uri="{FF2B5EF4-FFF2-40B4-BE49-F238E27FC236}">
                  <a16:creationId xmlns:a16="http://schemas.microsoft.com/office/drawing/2014/main" id="{84A4B982-96BB-414B-8631-07C331EFC137}"/>
                </a:ext>
              </a:extLst>
            </p:cNvPr>
            <p:cNvPicPr>
              <a:picLocks noChangeAspect="1"/>
            </p:cNvPicPr>
            <p:nvPr/>
          </p:nvPicPr>
          <p:blipFill>
            <a:blip r:embed="rId5"/>
            <a:stretch>
              <a:fillRect/>
            </a:stretch>
          </p:blipFill>
          <p:spPr>
            <a:xfrm>
              <a:off x="296918" y="1261346"/>
              <a:ext cx="5896303" cy="4019996"/>
            </a:xfrm>
            <a:prstGeom prst="rect">
              <a:avLst/>
            </a:prstGeom>
          </p:spPr>
        </p:pic>
      </p:grpSp>
      <p:sp>
        <p:nvSpPr>
          <p:cNvPr id="2" name="Rectangle 1">
            <a:extLst>
              <a:ext uri="{FF2B5EF4-FFF2-40B4-BE49-F238E27FC236}">
                <a16:creationId xmlns:a16="http://schemas.microsoft.com/office/drawing/2014/main" id="{67080F97-B7A7-490E-AA13-E7FDA5B0DF4C}"/>
              </a:ext>
            </a:extLst>
          </p:cNvPr>
          <p:cNvSpPr/>
          <p:nvPr/>
        </p:nvSpPr>
        <p:spPr>
          <a:xfrm>
            <a:off x="7227015" y="5683236"/>
            <a:ext cx="2748381" cy="313932"/>
          </a:xfrm>
          <a:prstGeom prst="rect">
            <a:avLst/>
          </a:prstGeom>
        </p:spPr>
        <p:txBody>
          <a:bodyPr wrap="none">
            <a:spAutoFit/>
          </a:bodyPr>
          <a:lstStyle/>
          <a:p>
            <a:pPr lvl="0" defTabSz="914400">
              <a:lnSpc>
                <a:spcPct val="90000"/>
              </a:lnSpc>
              <a:spcAft>
                <a:spcPts val="600"/>
              </a:spcAft>
              <a:tabLst>
                <a:tab pos="5380038" algn="l"/>
              </a:tabLst>
              <a:defRPr/>
            </a:pPr>
            <a:r>
              <a:rPr lang="en-US" sz="1600" u="sng" dirty="0"/>
              <a:t>visualstudio.com/downloads</a:t>
            </a:r>
          </a:p>
        </p:txBody>
      </p:sp>
    </p:spTree>
    <p:extLst>
      <p:ext uri="{BB962C8B-B14F-4D97-AF65-F5344CB8AC3E}">
        <p14:creationId xmlns:p14="http://schemas.microsoft.com/office/powerpoint/2010/main" val="3950353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xmlns:p188="http://schemas.microsoft.com/office/powerpoint/2018/8/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6.25E-7 -4.44444E-6 L -6.25E-7 0.03843 " pathEditMode="relative" rAng="0" ptsTypes="AA">
                                      <p:cBhvr>
                                        <p:cTn id="9" dur="500" spd="-100000" fill="hold"/>
                                        <p:tgtEl>
                                          <p:spTgt spid="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200"/>
                                  </p:stCondLst>
                                  <p:childTnLst>
                                    <p:animMotion origin="layout" path="M 3.95833E-6 1.48148E-6 L 3.95833E-6 0.03842 " pathEditMode="relative" rAng="0" ptsTypes="AA">
                                      <p:cBhvr>
                                        <p:cTn id="14" dur="500" spd="-100000" fill="hold"/>
                                        <p:tgtEl>
                                          <p:spTgt spid="4"/>
                                        </p:tgtEl>
                                        <p:attrNameLst>
                                          <p:attrName>ppt_x</p:attrName>
                                          <p:attrName>ppt_y</p:attrName>
                                        </p:attrNameLst>
                                      </p:cBhvr>
                                      <p:rCtr x="0" y="1921"/>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59="http://schemas.microsoft.com/office/powerpoint/2015/09/main" xmlns:p188="http://schemas.microsoft.com/office/powerpoint/2018/8/main" r:id="rId6"/>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D253C1A-89CF-4A65-B27F-F8CD35FBCA99}"/>
              </a:ext>
            </a:extLst>
          </p:cNvPr>
          <p:cNvSpPr txBox="1">
            <a:spLocks noGrp="1"/>
          </p:cNvSpPr>
          <p:nvPr>
            <p:ph type="title" idx="4294967295"/>
          </p:nvPr>
        </p:nvSpPr>
        <p:spPr>
          <a:xfrm>
            <a:off x="6988392" y="1941280"/>
            <a:ext cx="5539740"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Visual Studio Online</a:t>
            </a:r>
          </a:p>
        </p:txBody>
      </p:sp>
      <p:grpSp>
        <p:nvGrpSpPr>
          <p:cNvPr id="6" name="Group 5">
            <a:extLst>
              <a:ext uri="{FF2B5EF4-FFF2-40B4-BE49-F238E27FC236}">
                <a16:creationId xmlns:a16="http://schemas.microsoft.com/office/drawing/2014/main" id="{C172DA20-A1CF-4F6C-ACB0-C791DCBCFC23}"/>
              </a:ext>
              <a:ext uri="{C183D7F6-B498-43B3-948B-1728B52AA6E4}">
                <adec:decorative xmlns:adec="http://schemas.microsoft.com/office/drawing/2017/decorative" val="1"/>
              </a:ext>
            </a:extLst>
          </p:cNvPr>
          <p:cNvGrpSpPr/>
          <p:nvPr/>
        </p:nvGrpSpPr>
        <p:grpSpPr>
          <a:xfrm>
            <a:off x="20662594" y="275511"/>
            <a:ext cx="8473552" cy="6367939"/>
            <a:chOff x="3581400" y="-500539"/>
            <a:chExt cx="9906000" cy="7444435"/>
          </a:xfrm>
        </p:grpSpPr>
        <p:pic>
          <p:nvPicPr>
            <p:cNvPr id="8" name="Picture 7">
              <a:extLst>
                <a:ext uri="{FF2B5EF4-FFF2-40B4-BE49-F238E27FC236}">
                  <a16:creationId xmlns:a16="http://schemas.microsoft.com/office/drawing/2014/main" id="{4E41B6CD-3099-43FF-A5C3-2BFE1AB45E7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AB14FDC-A957-4B0D-9802-B176338366E9}"/>
                </a:ext>
              </a:extLst>
            </p:cNvPr>
            <p:cNvPicPr>
              <a:picLocks noChangeAspect="1"/>
            </p:cNvPicPr>
            <p:nvPr/>
          </p:nvPicPr>
          <p:blipFill>
            <a:blip r:embed="rId4"/>
            <a:stretch>
              <a:fillRect/>
            </a:stretch>
          </p:blipFill>
          <p:spPr>
            <a:xfrm>
              <a:off x="5854050" y="850900"/>
              <a:ext cx="6502626" cy="4324350"/>
            </a:xfrm>
            <a:prstGeom prst="rect">
              <a:avLst/>
            </a:prstGeom>
          </p:spPr>
        </p:pic>
      </p:grpSp>
      <p:sp>
        <p:nvSpPr>
          <p:cNvPr id="4" name="Text Placeholder 4">
            <a:extLst>
              <a:ext uri="{FF2B5EF4-FFF2-40B4-BE49-F238E27FC236}">
                <a16:creationId xmlns:a16="http://schemas.microsoft.com/office/drawing/2014/main" id="{C5ED1D51-F174-49AC-8318-BAC67D207F2F}"/>
              </a:ext>
            </a:extLst>
          </p:cNvPr>
          <p:cNvSpPr txBox="1">
            <a:spLocks/>
          </p:cNvSpPr>
          <p:nvPr/>
        </p:nvSpPr>
        <p:spPr>
          <a:xfrm>
            <a:off x="6912638" y="2789965"/>
            <a:ext cx="4557453" cy="2560922"/>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90000"/>
              </a:lnSpc>
              <a:spcBef>
                <a:spcPts val="1800"/>
              </a:spcBef>
              <a:buNone/>
              <a:defRPr/>
            </a:pPr>
            <a:r>
              <a:rPr lang="en-US" sz="2000" dirty="0">
                <a:solidFill>
                  <a:schemeClr val="tx1"/>
                </a:solidFill>
                <a:latin typeface="Segoe UI"/>
                <a:cs typeface="Segoe UI Semilight"/>
              </a:rPr>
              <a:t>Accessible cloud development environments from anywhere</a:t>
            </a:r>
          </a:p>
          <a:p>
            <a:pPr marL="0" lvl="0" indent="0">
              <a:lnSpc>
                <a:spcPct val="90000"/>
              </a:lnSpc>
              <a:spcBef>
                <a:spcPts val="1800"/>
              </a:spcBef>
              <a:buNone/>
              <a:defRPr/>
            </a:pPr>
            <a:r>
              <a:rPr lang="fr-FR" sz="2000" dirty="0">
                <a:solidFill>
                  <a:schemeClr val="tx1"/>
                </a:solidFill>
                <a:latin typeface="Segoe UI"/>
              </a:rPr>
              <a:t>Environnements managés pour n’importe quel projet</a:t>
            </a:r>
          </a:p>
          <a:p>
            <a:pPr marL="0" lvl="0" indent="0">
              <a:lnSpc>
                <a:spcPct val="90000"/>
              </a:lnSpc>
              <a:spcBef>
                <a:spcPts val="1800"/>
              </a:spcBef>
              <a:buNone/>
              <a:defRPr/>
            </a:pPr>
            <a:r>
              <a:rPr lang="en-US" sz="2000" dirty="0">
                <a:solidFill>
                  <a:schemeClr val="tx1"/>
                </a:solidFill>
                <a:latin typeface="Segoe UI"/>
              </a:rPr>
              <a:t>Expand anywhere</a:t>
            </a:r>
          </a:p>
          <a:p>
            <a:pPr marL="0" lvl="0" indent="0">
              <a:lnSpc>
                <a:spcPct val="90000"/>
              </a:lnSpc>
              <a:spcBef>
                <a:spcPts val="1800"/>
              </a:spcBef>
              <a:buNone/>
              <a:defRPr/>
            </a:pPr>
            <a:r>
              <a:rPr lang="en-US" sz="2000" dirty="0">
                <a:solidFill>
                  <a:schemeClr val="tx1"/>
                </a:solidFill>
                <a:latin typeface="Segoe UI"/>
              </a:rPr>
              <a:t>Supports Git repositories, extensions, and an integrated command-line interface</a:t>
            </a:r>
            <a:endParaRPr kumimoji="0" lang="en-US" sz="20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13" name="Picture 12">
            <a:extLst>
              <a:ext uri="{FF2B5EF4-FFF2-40B4-BE49-F238E27FC236}">
                <a16:creationId xmlns:a16="http://schemas.microsoft.com/office/drawing/2014/main" id="{5ED17DD8-C810-4834-8829-690FD2DC2C4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1485160" y="275511"/>
            <a:ext cx="8473552" cy="6367939"/>
          </a:xfrm>
          <a:prstGeom prst="rect">
            <a:avLst/>
          </a:prstGeom>
        </p:spPr>
      </p:pic>
      <p:sp>
        <p:nvSpPr>
          <p:cNvPr id="2" name="Rectangle 1">
            <a:extLst>
              <a:ext uri="{FF2B5EF4-FFF2-40B4-BE49-F238E27FC236}">
                <a16:creationId xmlns:a16="http://schemas.microsoft.com/office/drawing/2014/main" id="{67080F97-B7A7-490E-AA13-E7FDA5B0DF4C}"/>
              </a:ext>
            </a:extLst>
          </p:cNvPr>
          <p:cNvSpPr/>
          <p:nvPr/>
        </p:nvSpPr>
        <p:spPr>
          <a:xfrm>
            <a:off x="5564470" y="6268557"/>
            <a:ext cx="6198235" cy="313932"/>
          </a:xfrm>
          <a:prstGeom prst="rect">
            <a:avLst/>
          </a:prstGeom>
        </p:spPr>
        <p:txBody>
          <a:bodyPr wrap="none">
            <a:spAutoFit/>
          </a:bodyPr>
          <a:lstStyle/>
          <a:p>
            <a:pPr lvl="0" defTabSz="914400">
              <a:lnSpc>
                <a:spcPct val="90000"/>
              </a:lnSpc>
              <a:spcAft>
                <a:spcPts val="600"/>
              </a:spcAft>
              <a:tabLst>
                <a:tab pos="5380038" algn="l"/>
              </a:tabLst>
              <a:defRPr/>
            </a:pPr>
            <a:r>
              <a:rPr lang="en-US" sz="1600" u="sng" dirty="0"/>
              <a:t>https://visualstudio.microsoft.com/fr/services/visual-studio-online/</a:t>
            </a:r>
          </a:p>
        </p:txBody>
      </p:sp>
      <p:pic>
        <p:nvPicPr>
          <p:cNvPr id="10" name="Image 9">
            <a:extLst>
              <a:ext uri="{FF2B5EF4-FFF2-40B4-BE49-F238E27FC236}">
                <a16:creationId xmlns:a16="http://schemas.microsoft.com/office/drawing/2014/main" id="{B401BC1E-3B25-4463-B302-8AAB010A54F6}"/>
              </a:ext>
            </a:extLst>
          </p:cNvPr>
          <p:cNvPicPr>
            <a:picLocks noChangeAspect="1"/>
          </p:cNvPicPr>
          <p:nvPr/>
        </p:nvPicPr>
        <p:blipFill>
          <a:blip r:embed="rId5"/>
          <a:stretch>
            <a:fillRect/>
          </a:stretch>
        </p:blipFill>
        <p:spPr>
          <a:xfrm>
            <a:off x="415636" y="1431526"/>
            <a:ext cx="5596620" cy="3699031"/>
          </a:xfrm>
          <a:prstGeom prst="rect">
            <a:avLst/>
          </a:prstGeom>
        </p:spPr>
      </p:pic>
      <p:sp>
        <p:nvSpPr>
          <p:cNvPr id="16" name="Rectangle: Rounded Corners 6">
            <a:extLst>
              <a:ext uri="{FF2B5EF4-FFF2-40B4-BE49-F238E27FC236}">
                <a16:creationId xmlns:a16="http://schemas.microsoft.com/office/drawing/2014/main" id="{A2629E1A-404C-4DFB-9C0F-559BD4274C57}"/>
              </a:ext>
            </a:extLst>
          </p:cNvPr>
          <p:cNvSpPr/>
          <p:nvPr/>
        </p:nvSpPr>
        <p:spPr bwMode="auto">
          <a:xfrm>
            <a:off x="8509345" y="1221861"/>
            <a:ext cx="846129" cy="369332"/>
          </a:xfrm>
          <a:prstGeom prst="roundRect">
            <a:avLst>
              <a:gd name="adj" fmla="val 0"/>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dirty="0">
                <a:ln>
                  <a:noFill/>
                </a:ln>
                <a:solidFill>
                  <a:schemeClr val="tx1"/>
                </a:solidFill>
                <a:effectLst/>
                <a:uLnTx/>
                <a:uFillTx/>
                <a:latin typeface="Segoe UI"/>
                <a:ea typeface="+mn-ea"/>
                <a:cs typeface="Segoe UI" pitchFamily="34" charset="0"/>
              </a:rPr>
              <a:t>Preview</a:t>
            </a:r>
          </a:p>
        </p:txBody>
      </p:sp>
    </p:spTree>
    <p:extLst>
      <p:ext uri="{BB962C8B-B14F-4D97-AF65-F5344CB8AC3E}">
        <p14:creationId xmlns:p14="http://schemas.microsoft.com/office/powerpoint/2010/main" val="2003892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xmlns:p188="http://schemas.microsoft.com/office/powerpoint/2018/8/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6.25E-7 -4.44444E-6 L -6.25E-7 0.03843 " pathEditMode="relative" rAng="0" ptsTypes="AA">
                                      <p:cBhvr>
                                        <p:cTn id="9" dur="500" spd="-100000" fill="hold"/>
                                        <p:tgtEl>
                                          <p:spTgt spid="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200"/>
                                  </p:stCondLst>
                                  <p:childTnLst>
                                    <p:animMotion origin="layout" path="M 3.95833E-6 1.48148E-6 L 3.95833E-6 0.03842 " pathEditMode="relative" rAng="0" ptsTypes="AA">
                                      <p:cBhvr>
                                        <p:cTn id="14" dur="500" spd="-100000" fill="hold"/>
                                        <p:tgtEl>
                                          <p:spTgt spid="4"/>
                                        </p:tgtEl>
                                        <p:attrNameLst>
                                          <p:attrName>ppt_x</p:attrName>
                                          <p:attrName>ppt_y</p:attrName>
                                        </p:attrNameLst>
                                      </p:cBhvr>
                                      <p:rCtr x="0" y="1921"/>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0"/>
                                  </p:stCondLst>
                                  <p:childTnLst>
                                    <p:animMotion origin="layout" path="M -2.08333E-6 -2.59259E-6 L -2.08333E-6 0.03843 " pathEditMode="relative" rAng="0" ptsTypes="AA">
                                      <p:cBhvr>
                                        <p:cTn id="25" dur="500" spd="-100000" fill="hold"/>
                                        <p:tgtEl>
                                          <p:spTgt spid="1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animBg="1"/>
      <p:bldP spid="16" grpId="1" animBg="1"/>
    </p:bldLst>
  </p:timing>
  <p:extLst mod="1">
    <p:ext uri="{6950BFC3-D8DA-4A85-94F7-54DA5524770B}">
      <p188:commentRel xmlns="" xmlns:a16="http://schemas.microsoft.com/office/drawing/2014/main" xmlns:adec="http://schemas.microsoft.com/office/drawing/2017/decorative" xmlns:a14="http://schemas.microsoft.com/office/drawing/2010/main" xmlns:p14="http://schemas.microsoft.com/office/powerpoint/2010/main" xmlns:mc="http://schemas.openxmlformats.org/markup-compatibility/2006" xmlns:p159="http://schemas.microsoft.com/office/powerpoint/2015/09/main" xmlns:p188="http://schemas.microsoft.com/office/powerpoint/2018/8/main" r:id="rId6"/>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481BA-4558-4C1A-9C88-071DD2B068AB}"/>
              </a:ext>
            </a:extLst>
          </p:cNvPr>
          <p:cNvSpPr>
            <a:spLocks noGrp="1"/>
          </p:cNvSpPr>
          <p:nvPr>
            <p:ph type="title"/>
          </p:nvPr>
        </p:nvSpPr>
        <p:spPr/>
        <p:txBody>
          <a:bodyPr anchor="ctr" anchorCtr="0"/>
          <a:lstStyle/>
          <a:p>
            <a:r>
              <a:rPr lang="en-US" sz="4000" b="1" dirty="0">
                <a:gradFill>
                  <a:gsLst>
                    <a:gs pos="0">
                      <a:schemeClr val="tx1"/>
                    </a:gs>
                    <a:gs pos="100000">
                      <a:schemeClr val="tx1"/>
                    </a:gs>
                  </a:gsLst>
                  <a:lin ang="5400000" scaled="0"/>
                </a:gradFill>
              </a:rPr>
              <a:t>Languages</a:t>
            </a:r>
            <a:endParaRPr lang="en-US" sz="4000" dirty="0">
              <a:gradFill>
                <a:gsLst>
                  <a:gs pos="0">
                    <a:schemeClr val="tx1"/>
                  </a:gs>
                  <a:gs pos="100000">
                    <a:schemeClr val="tx1"/>
                  </a:gs>
                </a:gsLst>
                <a:lin ang="5400000" scaled="0"/>
              </a:gradFill>
            </a:endParaRPr>
          </a:p>
        </p:txBody>
      </p:sp>
      <p:pic>
        <p:nvPicPr>
          <p:cNvPr id="1026" name="Picture 2" descr="Python, Java, .NET, php, My SQL, Visual Studio">
            <a:extLst>
              <a:ext uri="{FF2B5EF4-FFF2-40B4-BE49-F238E27FC236}">
                <a16:creationId xmlns:a16="http://schemas.microsoft.com/office/drawing/2014/main" id="{944745E1-2D94-4862-913E-4335D2BB2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271" y="1602095"/>
            <a:ext cx="6585662" cy="431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94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66667E-6 0 L 1.66667E-6 0.07778 " pathEditMode="relative" rAng="0" ptsTypes="AA">
                                      <p:cBhvr>
                                        <p:cTn id="9" dur="750" spd="-100000" fill="hold"/>
                                        <p:tgtEl>
                                          <p:spTgt spid="3"/>
                                        </p:tgtEl>
                                        <p:attrNameLst>
                                          <p:attrName>ppt_x</p:attrName>
                                          <p:attrName>ppt_y</p:attrName>
                                        </p:attrNameLst>
                                      </p:cBhvr>
                                      <p:rCtr x="0"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extLst mod="1">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4"/>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Agenda</a:t>
            </a:r>
            <a:endParaRPr lang="en-CA" dirty="0"/>
          </a:p>
        </p:txBody>
      </p:sp>
      <p:pic>
        <p:nvPicPr>
          <p:cNvPr id="4" name="Image 3">
            <a:extLst>
              <a:ext uri="{FF2B5EF4-FFF2-40B4-BE49-F238E27FC236}">
                <a16:creationId xmlns:a16="http://schemas.microsoft.com/office/drawing/2014/main" id="{3A528217-46BC-4AC6-A937-F8744CDDB211}"/>
              </a:ext>
            </a:extLst>
          </p:cNvPr>
          <p:cNvPicPr>
            <a:picLocks noChangeAspect="1"/>
          </p:cNvPicPr>
          <p:nvPr/>
        </p:nvPicPr>
        <p:blipFill>
          <a:blip r:embed="rId3"/>
          <a:stretch>
            <a:fillRect/>
          </a:stretch>
        </p:blipFill>
        <p:spPr>
          <a:xfrm>
            <a:off x="2117935" y="1239679"/>
            <a:ext cx="7956130" cy="5378478"/>
          </a:xfrm>
          <a:prstGeom prst="rect">
            <a:avLst/>
          </a:prstGeom>
        </p:spPr>
      </p:pic>
      <p:sp>
        <p:nvSpPr>
          <p:cNvPr id="5" name="Accolade ouvrante 4">
            <a:extLst>
              <a:ext uri="{FF2B5EF4-FFF2-40B4-BE49-F238E27FC236}">
                <a16:creationId xmlns:a16="http://schemas.microsoft.com/office/drawing/2014/main" id="{BD440929-98D4-4DF2-8E24-DFDE54BB0681}"/>
              </a:ext>
            </a:extLst>
          </p:cNvPr>
          <p:cNvSpPr/>
          <p:nvPr/>
        </p:nvSpPr>
        <p:spPr>
          <a:xfrm>
            <a:off x="1937461" y="1491916"/>
            <a:ext cx="649328" cy="1937084"/>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ZoneTexte 5">
            <a:extLst>
              <a:ext uri="{FF2B5EF4-FFF2-40B4-BE49-F238E27FC236}">
                <a16:creationId xmlns:a16="http://schemas.microsoft.com/office/drawing/2014/main" id="{8E5602B2-A41B-431D-9EBE-4C33C3835E18}"/>
              </a:ext>
            </a:extLst>
          </p:cNvPr>
          <p:cNvSpPr txBox="1"/>
          <p:nvPr/>
        </p:nvSpPr>
        <p:spPr>
          <a:xfrm>
            <a:off x="168442" y="2152681"/>
            <a:ext cx="1865272" cy="615553"/>
          </a:xfrm>
          <a:prstGeom prst="rect">
            <a:avLst/>
          </a:prstGeom>
          <a:noFill/>
        </p:spPr>
        <p:txBody>
          <a:bodyPr wrap="square" lIns="0" tIns="0" rIns="0" bIns="0" rtlCol="0">
            <a:spAutoFit/>
          </a:bodyPr>
          <a:lstStyle/>
          <a:p>
            <a:pPr algn="just"/>
            <a:r>
              <a:rPr lang="en-CA" sz="2000" b="1" dirty="0">
                <a:solidFill>
                  <a:srgbClr val="EAA027"/>
                </a:solidFill>
              </a:rPr>
              <a:t>Client side web technologies</a:t>
            </a:r>
          </a:p>
        </p:txBody>
      </p:sp>
      <p:sp>
        <p:nvSpPr>
          <p:cNvPr id="7" name="Accolade ouvrante 6">
            <a:extLst>
              <a:ext uri="{FF2B5EF4-FFF2-40B4-BE49-F238E27FC236}">
                <a16:creationId xmlns:a16="http://schemas.microsoft.com/office/drawing/2014/main" id="{D5967EFF-8B0E-40C4-BC43-AADF9D828153}"/>
              </a:ext>
            </a:extLst>
          </p:cNvPr>
          <p:cNvSpPr/>
          <p:nvPr/>
        </p:nvSpPr>
        <p:spPr>
          <a:xfrm>
            <a:off x="3156284" y="5016877"/>
            <a:ext cx="649328" cy="858253"/>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ZoneTexte 7">
            <a:extLst>
              <a:ext uri="{FF2B5EF4-FFF2-40B4-BE49-F238E27FC236}">
                <a16:creationId xmlns:a16="http://schemas.microsoft.com/office/drawing/2014/main" id="{1560E186-B910-42F6-99B1-F543994689F8}"/>
              </a:ext>
            </a:extLst>
          </p:cNvPr>
          <p:cNvSpPr txBox="1"/>
          <p:nvPr/>
        </p:nvSpPr>
        <p:spPr>
          <a:xfrm>
            <a:off x="806116" y="3363804"/>
            <a:ext cx="1961147" cy="615553"/>
          </a:xfrm>
          <a:prstGeom prst="rect">
            <a:avLst/>
          </a:prstGeom>
          <a:noFill/>
        </p:spPr>
        <p:txBody>
          <a:bodyPr wrap="square" lIns="0" tIns="0" rIns="0" bIns="0" rtlCol="0">
            <a:spAutoFit/>
          </a:bodyPr>
          <a:lstStyle/>
          <a:p>
            <a:pPr algn="just"/>
            <a:r>
              <a:rPr lang="en-CA" sz="2000" b="1" dirty="0">
                <a:solidFill>
                  <a:srgbClr val="7BB82F"/>
                </a:solidFill>
              </a:rPr>
              <a:t>Server side web technologies</a:t>
            </a:r>
          </a:p>
        </p:txBody>
      </p:sp>
      <p:sp>
        <p:nvSpPr>
          <p:cNvPr id="9" name="Accolade fermante 8">
            <a:extLst>
              <a:ext uri="{FF2B5EF4-FFF2-40B4-BE49-F238E27FC236}">
                <a16:creationId xmlns:a16="http://schemas.microsoft.com/office/drawing/2014/main" id="{C412D56E-4284-476F-83E5-5F843647132D}"/>
              </a:ext>
            </a:extLst>
          </p:cNvPr>
          <p:cNvSpPr/>
          <p:nvPr/>
        </p:nvSpPr>
        <p:spPr>
          <a:xfrm>
            <a:off x="8975558" y="3862137"/>
            <a:ext cx="360947" cy="37297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ZoneTexte 9">
            <a:extLst>
              <a:ext uri="{FF2B5EF4-FFF2-40B4-BE49-F238E27FC236}">
                <a16:creationId xmlns:a16="http://schemas.microsoft.com/office/drawing/2014/main" id="{A4CAB33F-9326-4ADF-A844-666D0A74E002}"/>
              </a:ext>
            </a:extLst>
          </p:cNvPr>
          <p:cNvSpPr txBox="1"/>
          <p:nvPr/>
        </p:nvSpPr>
        <p:spPr>
          <a:xfrm>
            <a:off x="9452347" y="3894737"/>
            <a:ext cx="2269852" cy="307777"/>
          </a:xfrm>
          <a:prstGeom prst="rect">
            <a:avLst/>
          </a:prstGeom>
          <a:noFill/>
        </p:spPr>
        <p:txBody>
          <a:bodyPr wrap="none" lIns="0" tIns="0" rIns="0" bIns="0" rtlCol="0">
            <a:spAutoFit/>
          </a:bodyPr>
          <a:lstStyle/>
          <a:p>
            <a:pPr algn="l"/>
            <a:r>
              <a:rPr lang="fr-CA" sz="2000" b="1" dirty="0">
                <a:solidFill>
                  <a:srgbClr val="824D09"/>
                </a:solidFill>
              </a:rPr>
              <a:t>SGBDR and NoSQL</a:t>
            </a:r>
            <a:endParaRPr lang="en-CA" sz="2000" b="1" dirty="0" err="1">
              <a:solidFill>
                <a:srgbClr val="824D09"/>
              </a:solidFill>
            </a:endParaRPr>
          </a:p>
        </p:txBody>
      </p:sp>
      <p:sp>
        <p:nvSpPr>
          <p:cNvPr id="11" name="Accolade ouvrante 10">
            <a:extLst>
              <a:ext uri="{FF2B5EF4-FFF2-40B4-BE49-F238E27FC236}">
                <a16:creationId xmlns:a16="http://schemas.microsoft.com/office/drawing/2014/main" id="{64A042AF-433D-414D-877D-F293536FDC9F}"/>
              </a:ext>
            </a:extLst>
          </p:cNvPr>
          <p:cNvSpPr/>
          <p:nvPr/>
        </p:nvSpPr>
        <p:spPr>
          <a:xfrm>
            <a:off x="2919663" y="3420979"/>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ZoneTexte 11">
            <a:extLst>
              <a:ext uri="{FF2B5EF4-FFF2-40B4-BE49-F238E27FC236}">
                <a16:creationId xmlns:a16="http://schemas.microsoft.com/office/drawing/2014/main" id="{ABC8D020-0D03-4F41-BA83-163EF90A7662}"/>
              </a:ext>
            </a:extLst>
          </p:cNvPr>
          <p:cNvSpPr txBox="1"/>
          <p:nvPr/>
        </p:nvSpPr>
        <p:spPr>
          <a:xfrm>
            <a:off x="1042737" y="4302332"/>
            <a:ext cx="1961147" cy="307777"/>
          </a:xfrm>
          <a:prstGeom prst="rect">
            <a:avLst/>
          </a:prstGeom>
          <a:noFill/>
        </p:spPr>
        <p:txBody>
          <a:bodyPr wrap="square" lIns="0" tIns="0" rIns="0" bIns="0" rtlCol="0">
            <a:spAutoFit/>
          </a:bodyPr>
          <a:lstStyle/>
          <a:p>
            <a:pPr algn="just"/>
            <a:r>
              <a:rPr lang="en-CA" sz="2000" b="1" dirty="0">
                <a:solidFill>
                  <a:srgbClr val="6D3528"/>
                </a:solidFill>
              </a:rPr>
              <a:t>Languages</a:t>
            </a:r>
          </a:p>
        </p:txBody>
      </p:sp>
      <p:sp>
        <p:nvSpPr>
          <p:cNvPr id="13" name="Accolade ouvrante 12">
            <a:extLst>
              <a:ext uri="{FF2B5EF4-FFF2-40B4-BE49-F238E27FC236}">
                <a16:creationId xmlns:a16="http://schemas.microsoft.com/office/drawing/2014/main" id="{AB2FDCCA-22F3-4BA9-95FB-91FE23834D50}"/>
              </a:ext>
            </a:extLst>
          </p:cNvPr>
          <p:cNvSpPr/>
          <p:nvPr/>
        </p:nvSpPr>
        <p:spPr>
          <a:xfrm>
            <a:off x="3156284" y="4275356"/>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ZoneTexte 13">
            <a:extLst>
              <a:ext uri="{FF2B5EF4-FFF2-40B4-BE49-F238E27FC236}">
                <a16:creationId xmlns:a16="http://schemas.microsoft.com/office/drawing/2014/main" id="{15EF5F44-67DA-4749-AEBD-5CBFE6128036}"/>
              </a:ext>
            </a:extLst>
          </p:cNvPr>
          <p:cNvSpPr txBox="1"/>
          <p:nvPr/>
        </p:nvSpPr>
        <p:spPr>
          <a:xfrm>
            <a:off x="383006" y="5292114"/>
            <a:ext cx="2761246" cy="307777"/>
          </a:xfrm>
          <a:prstGeom prst="rect">
            <a:avLst/>
          </a:prstGeom>
          <a:noFill/>
        </p:spPr>
        <p:txBody>
          <a:bodyPr wrap="square" lIns="0" tIns="0" rIns="0" bIns="0" rtlCol="0">
            <a:spAutoFit/>
          </a:bodyPr>
          <a:lstStyle/>
          <a:p>
            <a:pPr algn="just"/>
            <a:r>
              <a:rPr lang="en-CA" sz="2000" b="1" dirty="0">
                <a:solidFill>
                  <a:srgbClr val="E7A125"/>
                </a:solidFill>
              </a:rPr>
              <a:t>OS and Cloud Provider</a:t>
            </a:r>
          </a:p>
        </p:txBody>
      </p:sp>
      <p:sp>
        <p:nvSpPr>
          <p:cNvPr id="3" name="Rectangle : coins arrondis 2">
            <a:extLst>
              <a:ext uri="{FF2B5EF4-FFF2-40B4-BE49-F238E27FC236}">
                <a16:creationId xmlns:a16="http://schemas.microsoft.com/office/drawing/2014/main" id="{F73A9E0B-D379-4F0A-BEC0-96AEE4436DA9}"/>
              </a:ext>
            </a:extLst>
          </p:cNvPr>
          <p:cNvSpPr/>
          <p:nvPr/>
        </p:nvSpPr>
        <p:spPr bwMode="auto">
          <a:xfrm>
            <a:off x="228262" y="5056891"/>
            <a:ext cx="11798638" cy="1103766"/>
          </a:xfrm>
          <a:prstGeom prst="roundRect">
            <a:avLst/>
          </a:prstGeom>
          <a:noFill/>
          <a:ln w="41275">
            <a:headEnd type="none" w="med" len="med"/>
            <a:tailEnd type="none" w="med" len="med"/>
          </a:ln>
          <a:effectLst>
            <a:outerShdw blurRad="50800" dist="38100" dir="3300000" algn="tl" rotWithShape="0">
              <a:schemeClr val="accent3">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80694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A72C0E-726D-4B5D-8359-9DF41B5D29A8}"/>
              </a:ext>
            </a:extLst>
          </p:cNvPr>
          <p:cNvSpPr>
            <a:spLocks noGrp="1"/>
          </p:cNvSpPr>
          <p:nvPr>
            <p:ph type="title"/>
          </p:nvPr>
        </p:nvSpPr>
        <p:spPr>
          <a:xfrm>
            <a:off x="585216" y="2537210"/>
            <a:ext cx="7358634" cy="997196"/>
          </a:xfrm>
        </p:spPr>
        <p:txBody>
          <a:bodyPr/>
          <a:lstStyle/>
          <a:p>
            <a:r>
              <a:rPr lang="en-US" dirty="0"/>
              <a:t>Modern Apps on Azure with Containers </a:t>
            </a:r>
            <a:endParaRPr lang="en-CA" dirty="0"/>
          </a:p>
        </p:txBody>
      </p:sp>
    </p:spTree>
    <p:extLst>
      <p:ext uri="{BB962C8B-B14F-4D97-AF65-F5344CB8AC3E}">
        <p14:creationId xmlns:p14="http://schemas.microsoft.com/office/powerpoint/2010/main" val="42915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fr-CA" dirty="0"/>
              <a:t>Docker container</a:t>
            </a:r>
            <a:endParaRPr lang="en-US" dirty="0"/>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Agenda</a:t>
            </a:r>
            <a:endParaRPr lang="en-CA" dirty="0"/>
          </a:p>
        </p:txBody>
      </p:sp>
      <p:pic>
        <p:nvPicPr>
          <p:cNvPr id="4" name="Image 3">
            <a:extLst>
              <a:ext uri="{FF2B5EF4-FFF2-40B4-BE49-F238E27FC236}">
                <a16:creationId xmlns:a16="http://schemas.microsoft.com/office/drawing/2014/main" id="{3A528217-46BC-4AC6-A937-F8744CDDB211}"/>
              </a:ext>
            </a:extLst>
          </p:cNvPr>
          <p:cNvPicPr>
            <a:picLocks noChangeAspect="1"/>
          </p:cNvPicPr>
          <p:nvPr/>
        </p:nvPicPr>
        <p:blipFill>
          <a:blip r:embed="rId3"/>
          <a:stretch>
            <a:fillRect/>
          </a:stretch>
        </p:blipFill>
        <p:spPr>
          <a:xfrm>
            <a:off x="2117935" y="1239679"/>
            <a:ext cx="7956130" cy="5378478"/>
          </a:xfrm>
          <a:prstGeom prst="rect">
            <a:avLst/>
          </a:prstGeom>
        </p:spPr>
      </p:pic>
      <p:sp>
        <p:nvSpPr>
          <p:cNvPr id="5" name="Accolade ouvrante 4">
            <a:extLst>
              <a:ext uri="{FF2B5EF4-FFF2-40B4-BE49-F238E27FC236}">
                <a16:creationId xmlns:a16="http://schemas.microsoft.com/office/drawing/2014/main" id="{BD440929-98D4-4DF2-8E24-DFDE54BB0681}"/>
              </a:ext>
            </a:extLst>
          </p:cNvPr>
          <p:cNvSpPr/>
          <p:nvPr/>
        </p:nvSpPr>
        <p:spPr>
          <a:xfrm>
            <a:off x="1937461" y="1491916"/>
            <a:ext cx="649328" cy="1937084"/>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ZoneTexte 5">
            <a:extLst>
              <a:ext uri="{FF2B5EF4-FFF2-40B4-BE49-F238E27FC236}">
                <a16:creationId xmlns:a16="http://schemas.microsoft.com/office/drawing/2014/main" id="{8E5602B2-A41B-431D-9EBE-4C33C3835E18}"/>
              </a:ext>
            </a:extLst>
          </p:cNvPr>
          <p:cNvSpPr txBox="1"/>
          <p:nvPr/>
        </p:nvSpPr>
        <p:spPr>
          <a:xfrm>
            <a:off x="168442" y="2152681"/>
            <a:ext cx="1865272" cy="615553"/>
          </a:xfrm>
          <a:prstGeom prst="rect">
            <a:avLst/>
          </a:prstGeom>
          <a:noFill/>
        </p:spPr>
        <p:txBody>
          <a:bodyPr wrap="square" lIns="0" tIns="0" rIns="0" bIns="0" rtlCol="0">
            <a:spAutoFit/>
          </a:bodyPr>
          <a:lstStyle/>
          <a:p>
            <a:pPr algn="just"/>
            <a:r>
              <a:rPr lang="en-CA" sz="2000" b="1" dirty="0">
                <a:solidFill>
                  <a:srgbClr val="EAA027"/>
                </a:solidFill>
              </a:rPr>
              <a:t>Client side web technologies</a:t>
            </a:r>
          </a:p>
        </p:txBody>
      </p:sp>
      <p:sp>
        <p:nvSpPr>
          <p:cNvPr id="7" name="Accolade ouvrante 6">
            <a:extLst>
              <a:ext uri="{FF2B5EF4-FFF2-40B4-BE49-F238E27FC236}">
                <a16:creationId xmlns:a16="http://schemas.microsoft.com/office/drawing/2014/main" id="{D5967EFF-8B0E-40C4-BC43-AADF9D828153}"/>
              </a:ext>
            </a:extLst>
          </p:cNvPr>
          <p:cNvSpPr/>
          <p:nvPr/>
        </p:nvSpPr>
        <p:spPr>
          <a:xfrm>
            <a:off x="3156284" y="5016877"/>
            <a:ext cx="649328" cy="858253"/>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ZoneTexte 7">
            <a:extLst>
              <a:ext uri="{FF2B5EF4-FFF2-40B4-BE49-F238E27FC236}">
                <a16:creationId xmlns:a16="http://schemas.microsoft.com/office/drawing/2014/main" id="{1560E186-B910-42F6-99B1-F543994689F8}"/>
              </a:ext>
            </a:extLst>
          </p:cNvPr>
          <p:cNvSpPr txBox="1"/>
          <p:nvPr/>
        </p:nvSpPr>
        <p:spPr>
          <a:xfrm>
            <a:off x="806116" y="3363804"/>
            <a:ext cx="1961147" cy="615553"/>
          </a:xfrm>
          <a:prstGeom prst="rect">
            <a:avLst/>
          </a:prstGeom>
          <a:noFill/>
        </p:spPr>
        <p:txBody>
          <a:bodyPr wrap="square" lIns="0" tIns="0" rIns="0" bIns="0" rtlCol="0">
            <a:spAutoFit/>
          </a:bodyPr>
          <a:lstStyle/>
          <a:p>
            <a:pPr algn="just"/>
            <a:r>
              <a:rPr lang="en-CA" sz="2000" b="1" dirty="0">
                <a:solidFill>
                  <a:srgbClr val="7BB82F"/>
                </a:solidFill>
              </a:rPr>
              <a:t>Server side web technologies</a:t>
            </a:r>
          </a:p>
        </p:txBody>
      </p:sp>
      <p:sp>
        <p:nvSpPr>
          <p:cNvPr id="9" name="Accolade fermante 8">
            <a:extLst>
              <a:ext uri="{FF2B5EF4-FFF2-40B4-BE49-F238E27FC236}">
                <a16:creationId xmlns:a16="http://schemas.microsoft.com/office/drawing/2014/main" id="{C412D56E-4284-476F-83E5-5F843647132D}"/>
              </a:ext>
            </a:extLst>
          </p:cNvPr>
          <p:cNvSpPr/>
          <p:nvPr/>
        </p:nvSpPr>
        <p:spPr>
          <a:xfrm>
            <a:off x="8975558" y="3862137"/>
            <a:ext cx="360947" cy="37297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ZoneTexte 9">
            <a:extLst>
              <a:ext uri="{FF2B5EF4-FFF2-40B4-BE49-F238E27FC236}">
                <a16:creationId xmlns:a16="http://schemas.microsoft.com/office/drawing/2014/main" id="{A4CAB33F-9326-4ADF-A844-666D0A74E002}"/>
              </a:ext>
            </a:extLst>
          </p:cNvPr>
          <p:cNvSpPr txBox="1"/>
          <p:nvPr/>
        </p:nvSpPr>
        <p:spPr>
          <a:xfrm>
            <a:off x="9452347" y="3894737"/>
            <a:ext cx="2269852" cy="307777"/>
          </a:xfrm>
          <a:prstGeom prst="rect">
            <a:avLst/>
          </a:prstGeom>
          <a:noFill/>
        </p:spPr>
        <p:txBody>
          <a:bodyPr wrap="none" lIns="0" tIns="0" rIns="0" bIns="0" rtlCol="0">
            <a:spAutoFit/>
          </a:bodyPr>
          <a:lstStyle/>
          <a:p>
            <a:pPr algn="l"/>
            <a:r>
              <a:rPr lang="fr-CA" sz="2000" b="1" dirty="0">
                <a:solidFill>
                  <a:srgbClr val="824D09"/>
                </a:solidFill>
              </a:rPr>
              <a:t>SGBDR and NoSQL</a:t>
            </a:r>
            <a:endParaRPr lang="en-CA" sz="2000" b="1" dirty="0" err="1">
              <a:solidFill>
                <a:srgbClr val="824D09"/>
              </a:solidFill>
            </a:endParaRPr>
          </a:p>
        </p:txBody>
      </p:sp>
      <p:sp>
        <p:nvSpPr>
          <p:cNvPr id="11" name="Accolade ouvrante 10">
            <a:extLst>
              <a:ext uri="{FF2B5EF4-FFF2-40B4-BE49-F238E27FC236}">
                <a16:creationId xmlns:a16="http://schemas.microsoft.com/office/drawing/2014/main" id="{64A042AF-433D-414D-877D-F293536FDC9F}"/>
              </a:ext>
            </a:extLst>
          </p:cNvPr>
          <p:cNvSpPr/>
          <p:nvPr/>
        </p:nvSpPr>
        <p:spPr>
          <a:xfrm>
            <a:off x="2919663" y="3420979"/>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ZoneTexte 11">
            <a:extLst>
              <a:ext uri="{FF2B5EF4-FFF2-40B4-BE49-F238E27FC236}">
                <a16:creationId xmlns:a16="http://schemas.microsoft.com/office/drawing/2014/main" id="{ABC8D020-0D03-4F41-BA83-163EF90A7662}"/>
              </a:ext>
            </a:extLst>
          </p:cNvPr>
          <p:cNvSpPr txBox="1"/>
          <p:nvPr/>
        </p:nvSpPr>
        <p:spPr>
          <a:xfrm>
            <a:off x="1042737" y="4302332"/>
            <a:ext cx="1961147" cy="307777"/>
          </a:xfrm>
          <a:prstGeom prst="rect">
            <a:avLst/>
          </a:prstGeom>
          <a:noFill/>
        </p:spPr>
        <p:txBody>
          <a:bodyPr wrap="square" lIns="0" tIns="0" rIns="0" bIns="0" rtlCol="0">
            <a:spAutoFit/>
          </a:bodyPr>
          <a:lstStyle/>
          <a:p>
            <a:pPr algn="just"/>
            <a:r>
              <a:rPr lang="en-CA" sz="2000" b="1" dirty="0">
                <a:solidFill>
                  <a:srgbClr val="6D3528"/>
                </a:solidFill>
              </a:rPr>
              <a:t>Languages</a:t>
            </a:r>
          </a:p>
        </p:txBody>
      </p:sp>
      <p:sp>
        <p:nvSpPr>
          <p:cNvPr id="13" name="Accolade ouvrante 12">
            <a:extLst>
              <a:ext uri="{FF2B5EF4-FFF2-40B4-BE49-F238E27FC236}">
                <a16:creationId xmlns:a16="http://schemas.microsoft.com/office/drawing/2014/main" id="{AB2FDCCA-22F3-4BA9-95FB-91FE23834D50}"/>
              </a:ext>
            </a:extLst>
          </p:cNvPr>
          <p:cNvSpPr/>
          <p:nvPr/>
        </p:nvSpPr>
        <p:spPr>
          <a:xfrm>
            <a:off x="3156284" y="4275356"/>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ZoneTexte 13">
            <a:extLst>
              <a:ext uri="{FF2B5EF4-FFF2-40B4-BE49-F238E27FC236}">
                <a16:creationId xmlns:a16="http://schemas.microsoft.com/office/drawing/2014/main" id="{15EF5F44-67DA-4749-AEBD-5CBFE6128036}"/>
              </a:ext>
            </a:extLst>
          </p:cNvPr>
          <p:cNvSpPr txBox="1"/>
          <p:nvPr/>
        </p:nvSpPr>
        <p:spPr>
          <a:xfrm>
            <a:off x="383006" y="5292114"/>
            <a:ext cx="2761246" cy="307777"/>
          </a:xfrm>
          <a:prstGeom prst="rect">
            <a:avLst/>
          </a:prstGeom>
          <a:noFill/>
        </p:spPr>
        <p:txBody>
          <a:bodyPr wrap="square" lIns="0" tIns="0" rIns="0" bIns="0" rtlCol="0">
            <a:spAutoFit/>
          </a:bodyPr>
          <a:lstStyle/>
          <a:p>
            <a:pPr algn="just"/>
            <a:r>
              <a:rPr lang="en-CA" sz="2000" b="1" dirty="0">
                <a:solidFill>
                  <a:srgbClr val="E7A125"/>
                </a:solidFill>
              </a:rPr>
              <a:t>OS and Cloud Provider</a:t>
            </a:r>
          </a:p>
        </p:txBody>
      </p:sp>
    </p:spTree>
    <p:extLst>
      <p:ext uri="{BB962C8B-B14F-4D97-AF65-F5344CB8AC3E}">
        <p14:creationId xmlns:p14="http://schemas.microsoft.com/office/powerpoint/2010/main" val="38765154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94451B6B-9781-4BFC-819F-1E5DCEBE57A5}"/>
              </a:ext>
            </a:extLst>
          </p:cNvPr>
          <p:cNvSpPr>
            <a:spLocks noGrp="1"/>
          </p:cNvSpPr>
          <p:nvPr>
            <p:ph type="body" sz="quarter" idx="10"/>
          </p:nvPr>
        </p:nvSpPr>
        <p:spPr>
          <a:xfrm>
            <a:off x="269239" y="1189177"/>
            <a:ext cx="11653523" cy="2533771"/>
          </a:xfrm>
        </p:spPr>
        <p:txBody>
          <a:bodyPr/>
          <a:lstStyle/>
          <a:p>
            <a:r>
              <a:rPr lang="en-US" sz="2800" dirty="0"/>
              <a:t>Technology that allows the creation and use of containers.</a:t>
            </a:r>
          </a:p>
          <a:p>
            <a:r>
              <a:rPr lang="en-US" sz="2800" dirty="0"/>
              <a:t>Tool that allows developers and sys-admins to easily deploy their applications in a sandbox (containers) to run on the host operating system i.e. Linux.</a:t>
            </a:r>
          </a:p>
          <a:p>
            <a:pPr marL="0" indent="0">
              <a:buNone/>
            </a:pPr>
            <a:endParaRPr lang="en-CA" dirty="0"/>
          </a:p>
        </p:txBody>
      </p:sp>
      <p:sp>
        <p:nvSpPr>
          <p:cNvPr id="3" name="Titre 2">
            <a:extLst>
              <a:ext uri="{FF2B5EF4-FFF2-40B4-BE49-F238E27FC236}">
                <a16:creationId xmlns:a16="http://schemas.microsoft.com/office/drawing/2014/main" id="{04D13D00-4CE4-48A6-944E-78C2BE30DAB5}"/>
              </a:ext>
            </a:extLst>
          </p:cNvPr>
          <p:cNvSpPr>
            <a:spLocks noGrp="1"/>
          </p:cNvSpPr>
          <p:nvPr>
            <p:ph type="title"/>
          </p:nvPr>
        </p:nvSpPr>
        <p:spPr/>
        <p:txBody>
          <a:bodyPr/>
          <a:lstStyle/>
          <a:p>
            <a:r>
              <a:rPr lang="fr-CA" dirty="0"/>
              <a:t>Docker</a:t>
            </a:r>
            <a:endParaRPr lang="en-CA" dirty="0"/>
          </a:p>
        </p:txBody>
      </p:sp>
      <p:pic>
        <p:nvPicPr>
          <p:cNvPr id="9" name="Image 8">
            <a:extLst>
              <a:ext uri="{FF2B5EF4-FFF2-40B4-BE49-F238E27FC236}">
                <a16:creationId xmlns:a16="http://schemas.microsoft.com/office/drawing/2014/main" id="{600A53BF-D5A8-41D7-9AA3-56CB9B0D6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2814" y="4209684"/>
            <a:ext cx="2819947" cy="2338387"/>
          </a:xfrm>
          <a:prstGeom prst="rect">
            <a:avLst/>
          </a:prstGeom>
        </p:spPr>
      </p:pic>
    </p:spTree>
    <p:extLst>
      <p:ext uri="{BB962C8B-B14F-4D97-AF65-F5344CB8AC3E}">
        <p14:creationId xmlns:p14="http://schemas.microsoft.com/office/powerpoint/2010/main" val="169338347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p:txBody>
          <a:bodyPr/>
          <a:lstStyle/>
          <a:p>
            <a:r>
              <a:rPr lang="en-CA" dirty="0"/>
              <a:t>Containers in Azure</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26" y="2565357"/>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79" y="2575800"/>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1"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2" y="2571328"/>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2"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56"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19"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899"/>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6" y="2537210"/>
            <a:ext cx="5510784" cy="997196"/>
          </a:xfrm>
        </p:spPr>
        <p:txBody>
          <a:bodyPr/>
          <a:lstStyle/>
          <a:p>
            <a:r>
              <a:rPr lang="en-US"/>
              <a:t>Azure Container Instances</a:t>
            </a:r>
            <a:br>
              <a:rPr lang="en-US"/>
            </a:br>
            <a:r>
              <a:rPr lang="en-US"/>
              <a:t>(ACI)</a:t>
            </a:r>
          </a:p>
        </p:txBody>
      </p:sp>
    </p:spTree>
    <p:extLst>
      <p:ext uri="{BB962C8B-B14F-4D97-AF65-F5344CB8AC3E}">
        <p14:creationId xmlns:p14="http://schemas.microsoft.com/office/powerpoint/2010/main" val="37447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98A9295-1AA8-4DDC-9A25-63769BC7D1CE}"/>
              </a:ext>
            </a:extLst>
          </p:cNvPr>
          <p:cNvSpPr>
            <a:spLocks noGrp="1"/>
          </p:cNvSpPr>
          <p:nvPr>
            <p:ph type="title"/>
          </p:nvPr>
        </p:nvSpPr>
        <p:spPr>
          <a:xfrm>
            <a:off x="585216" y="3033223"/>
            <a:ext cx="5510784" cy="498598"/>
          </a:xfrm>
        </p:spPr>
        <p:txBody>
          <a:bodyPr/>
          <a:lstStyle/>
          <a:p>
            <a:r>
              <a:rPr lang="en-CA" dirty="0"/>
              <a:t>Demo</a:t>
            </a:r>
          </a:p>
        </p:txBody>
      </p:sp>
      <p:sp>
        <p:nvSpPr>
          <p:cNvPr id="4" name="Espace réservé du texte 3">
            <a:extLst>
              <a:ext uri="{FF2B5EF4-FFF2-40B4-BE49-F238E27FC236}">
                <a16:creationId xmlns:a16="http://schemas.microsoft.com/office/drawing/2014/main" id="{98FA9733-77CC-4799-94D6-4C54FAB8BAD7}"/>
              </a:ext>
            </a:extLst>
          </p:cNvPr>
          <p:cNvSpPr>
            <a:spLocks noGrp="1"/>
          </p:cNvSpPr>
          <p:nvPr>
            <p:ph type="body" sz="quarter" idx="12"/>
          </p:nvPr>
        </p:nvSpPr>
        <p:spPr/>
        <p:txBody>
          <a:bodyPr/>
          <a:lstStyle/>
          <a:p>
            <a:r>
              <a:rPr lang="en-US" dirty="0"/>
              <a:t>Create an instance using the Azure CLI</a:t>
            </a:r>
          </a:p>
        </p:txBody>
      </p:sp>
    </p:spTree>
    <p:extLst>
      <p:ext uri="{BB962C8B-B14F-4D97-AF65-F5344CB8AC3E}">
        <p14:creationId xmlns:p14="http://schemas.microsoft.com/office/powerpoint/2010/main" val="339965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869FA4-F82B-244E-8382-F310784D3708}"/>
              </a:ext>
            </a:extLst>
          </p:cNvPr>
          <p:cNvSpPr>
            <a:spLocks noGrp="1"/>
          </p:cNvSpPr>
          <p:nvPr>
            <p:ph type="body" sz="quarter" idx="13"/>
          </p:nvPr>
        </p:nvSpPr>
        <p:spPr>
          <a:xfrm>
            <a:off x="2187575" y="2089950"/>
            <a:ext cx="9419208" cy="861774"/>
          </a:xfrm>
        </p:spPr>
        <p:txBody>
          <a:bodyPr/>
          <a:lstStyle/>
          <a:p>
            <a:r>
              <a:rPr lang="en-US" dirty="0"/>
              <a:t>Run Containers on Azure without managing servers with a single command</a:t>
            </a:r>
          </a:p>
        </p:txBody>
      </p:sp>
      <p:sp>
        <p:nvSpPr>
          <p:cNvPr id="3" name="Title 2">
            <a:extLst>
              <a:ext uri="{FF2B5EF4-FFF2-40B4-BE49-F238E27FC236}">
                <a16:creationId xmlns:a16="http://schemas.microsoft.com/office/drawing/2014/main" id="{6A57E477-247E-2748-BD90-3697983427D0}"/>
              </a:ext>
            </a:extLst>
          </p:cNvPr>
          <p:cNvSpPr>
            <a:spLocks noGrp="1"/>
          </p:cNvSpPr>
          <p:nvPr>
            <p:ph type="title"/>
          </p:nvPr>
        </p:nvSpPr>
        <p:spPr/>
        <p:txBody>
          <a:bodyPr/>
          <a:lstStyle/>
          <a:p>
            <a:r>
              <a:rPr lang="en-US" dirty="0">
                <a:cs typeface="Segoe UI"/>
              </a:rPr>
              <a:t>Azure Container Instances (ACI)</a:t>
            </a:r>
            <a:endParaRPr lang="en-US" dirty="0"/>
          </a:p>
        </p:txBody>
      </p:sp>
      <p:sp>
        <p:nvSpPr>
          <p:cNvPr id="5" name="Text Placeholder 4">
            <a:extLst>
              <a:ext uri="{FF2B5EF4-FFF2-40B4-BE49-F238E27FC236}">
                <a16:creationId xmlns:a16="http://schemas.microsoft.com/office/drawing/2014/main" id="{F1100CF6-58A8-1D49-9EEE-CFE3D9373409}"/>
              </a:ext>
            </a:extLst>
          </p:cNvPr>
          <p:cNvSpPr>
            <a:spLocks noGrp="1"/>
          </p:cNvSpPr>
          <p:nvPr>
            <p:ph type="body" sz="quarter" idx="15"/>
          </p:nvPr>
        </p:nvSpPr>
        <p:spPr>
          <a:xfrm>
            <a:off x="2187575" y="3624508"/>
            <a:ext cx="9419208" cy="430887"/>
          </a:xfrm>
        </p:spPr>
        <p:txBody>
          <a:bodyPr/>
          <a:lstStyle/>
          <a:p>
            <a:r>
              <a:rPr lang="en-US" dirty="0"/>
              <a:t>Secure applications with Hypervisor-level isolation</a:t>
            </a:r>
          </a:p>
        </p:txBody>
      </p:sp>
      <p:sp>
        <p:nvSpPr>
          <p:cNvPr id="6" name="Text Placeholder 5">
            <a:extLst>
              <a:ext uri="{FF2B5EF4-FFF2-40B4-BE49-F238E27FC236}">
                <a16:creationId xmlns:a16="http://schemas.microsoft.com/office/drawing/2014/main" id="{218A17C0-3327-A643-856A-291287E84A67}"/>
              </a:ext>
            </a:extLst>
          </p:cNvPr>
          <p:cNvSpPr>
            <a:spLocks noGrp="1"/>
          </p:cNvSpPr>
          <p:nvPr>
            <p:ph type="body" sz="quarter" idx="17"/>
          </p:nvPr>
        </p:nvSpPr>
        <p:spPr>
          <a:xfrm>
            <a:off x="2187575" y="4906292"/>
            <a:ext cx="9419208" cy="430887"/>
          </a:xfrm>
        </p:spPr>
        <p:txBody>
          <a:bodyPr/>
          <a:lstStyle/>
          <a:p>
            <a:r>
              <a:rPr lang="en-US" dirty="0"/>
              <a:t>Charged only the time the container is running.</a:t>
            </a:r>
          </a:p>
        </p:txBody>
      </p:sp>
    </p:spTree>
    <p:extLst>
      <p:ext uri="{BB962C8B-B14F-4D97-AF65-F5344CB8AC3E}">
        <p14:creationId xmlns:p14="http://schemas.microsoft.com/office/powerpoint/2010/main" val="18342700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98A9295-1AA8-4DDC-9A25-63769BC7D1CE}"/>
              </a:ext>
            </a:extLst>
          </p:cNvPr>
          <p:cNvSpPr>
            <a:spLocks noGrp="1"/>
          </p:cNvSpPr>
          <p:nvPr>
            <p:ph type="title"/>
          </p:nvPr>
        </p:nvSpPr>
        <p:spPr>
          <a:xfrm>
            <a:off x="585216" y="3033223"/>
            <a:ext cx="5510784" cy="498598"/>
          </a:xfrm>
        </p:spPr>
        <p:txBody>
          <a:bodyPr/>
          <a:lstStyle/>
          <a:p>
            <a:r>
              <a:rPr lang="en-CA" dirty="0"/>
              <a:t>Demo</a:t>
            </a:r>
          </a:p>
        </p:txBody>
      </p:sp>
      <p:sp>
        <p:nvSpPr>
          <p:cNvPr id="4" name="Espace réservé du texte 3">
            <a:extLst>
              <a:ext uri="{FF2B5EF4-FFF2-40B4-BE49-F238E27FC236}">
                <a16:creationId xmlns:a16="http://schemas.microsoft.com/office/drawing/2014/main" id="{98FA9733-77CC-4799-94D6-4C54FAB8BAD7}"/>
              </a:ext>
            </a:extLst>
          </p:cNvPr>
          <p:cNvSpPr>
            <a:spLocks noGrp="1"/>
          </p:cNvSpPr>
          <p:nvPr>
            <p:ph type="body" sz="quarter" idx="12"/>
          </p:nvPr>
        </p:nvSpPr>
        <p:spPr/>
        <p:txBody>
          <a:bodyPr/>
          <a:lstStyle/>
          <a:p>
            <a:r>
              <a:rPr lang="en-US" dirty="0"/>
              <a:t>Run containers in Azure Container Instances</a:t>
            </a:r>
          </a:p>
        </p:txBody>
      </p:sp>
    </p:spTree>
    <p:extLst>
      <p:ext uri="{BB962C8B-B14F-4D97-AF65-F5344CB8AC3E}">
        <p14:creationId xmlns:p14="http://schemas.microsoft.com/office/powerpoint/2010/main" val="41679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92E42B-8A95-4745-BFE4-3581256CF03A}"/>
              </a:ext>
            </a:extLst>
          </p:cNvPr>
          <p:cNvSpPr>
            <a:spLocks noGrp="1"/>
          </p:cNvSpPr>
          <p:nvPr>
            <p:ph type="title"/>
          </p:nvPr>
        </p:nvSpPr>
        <p:spPr/>
        <p:txBody>
          <a:bodyPr/>
          <a:lstStyle/>
          <a:p>
            <a:r>
              <a:rPr lang="en-US" dirty="0"/>
              <a:t>Azure App Service</a:t>
            </a:r>
          </a:p>
        </p:txBody>
      </p:sp>
    </p:spTree>
    <p:extLst>
      <p:ext uri="{BB962C8B-B14F-4D97-AF65-F5344CB8AC3E}">
        <p14:creationId xmlns:p14="http://schemas.microsoft.com/office/powerpoint/2010/main" val="10882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lstStyle/>
          <a:p>
            <a:r>
              <a:rPr lang="en-US" dirty="0">
                <a:cs typeface="Segoe UI"/>
              </a:rPr>
              <a:t>Supports Windows and Linux platforms</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Azure App Service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lstStyle/>
          <a:p>
            <a:r>
              <a:rPr lang="en-US" dirty="0"/>
              <a:t>Scalability and high availability </a:t>
            </a:r>
            <a:r>
              <a:rPr lang="en-CA" dirty="0"/>
              <a:t>with auto-patching</a:t>
            </a:r>
            <a:endParaRPr lang="en-US" dirty="0"/>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dirty="0">
                <a:cs typeface="Segoe UI"/>
              </a:rPr>
              <a:t>Optimization </a:t>
            </a:r>
            <a:r>
              <a:rPr lang="en-US" dirty="0"/>
              <a:t>Continuous deployment with Git, Team Foundation Server, GitHub and DevOps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lstStyle/>
          <a:p>
            <a:r>
              <a:rPr lang="en-US" dirty="0">
                <a:cs typeface="Segoe UI"/>
              </a:rPr>
              <a:t>Built-in </a:t>
            </a:r>
            <a:r>
              <a:rPr lang="en-US" dirty="0" err="1">
                <a:cs typeface="Segoe UI"/>
              </a:rPr>
              <a:t>autoscale</a:t>
            </a:r>
            <a:r>
              <a:rPr lang="en-US" dirty="0">
                <a:cs typeface="Segoe UI"/>
              </a:rPr>
              <a:t> and load balancing</a:t>
            </a:r>
          </a:p>
        </p:txBody>
      </p:sp>
    </p:spTree>
    <p:extLst>
      <p:ext uri="{BB962C8B-B14F-4D97-AF65-F5344CB8AC3E}">
        <p14:creationId xmlns:p14="http://schemas.microsoft.com/office/powerpoint/2010/main" val="28954287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588A03-B3B4-4649-AC66-B1BE663316F3}"/>
              </a:ext>
            </a:extLst>
          </p:cNvPr>
          <p:cNvSpPr>
            <a:spLocks noGrp="1"/>
          </p:cNvSpPr>
          <p:nvPr>
            <p:ph type="body" sz="quarter" idx="13"/>
          </p:nvPr>
        </p:nvSpPr>
        <p:spPr>
          <a:xfrm>
            <a:off x="4071668" y="2069103"/>
            <a:ext cx="7535115" cy="3323730"/>
          </a:xfrm>
        </p:spPr>
        <p:txBody>
          <a:bodyPr/>
          <a:lstStyle/>
          <a:p>
            <a:r>
              <a:rPr lang="en-US" dirty="0"/>
              <a:t>Easily deploy and run containerized applications on Windows and Linux.</a:t>
            </a:r>
          </a:p>
          <a:p>
            <a:r>
              <a:rPr lang="en-US" dirty="0"/>
              <a:t>Build-in auto scale and load balancing</a:t>
            </a:r>
          </a:p>
          <a:p>
            <a:r>
              <a:rPr lang="en-US" dirty="0"/>
              <a:t>CI/CD with Docker Hub, Azure Container Registry, and GitHub.</a:t>
            </a:r>
          </a:p>
        </p:txBody>
      </p:sp>
      <p:sp>
        <p:nvSpPr>
          <p:cNvPr id="3" name="Title 2">
            <a:extLst>
              <a:ext uri="{FF2B5EF4-FFF2-40B4-BE49-F238E27FC236}">
                <a16:creationId xmlns:a16="http://schemas.microsoft.com/office/drawing/2014/main" id="{81FC381B-B140-BD49-92C8-0A947D2DC07A}"/>
              </a:ext>
            </a:extLst>
          </p:cNvPr>
          <p:cNvSpPr>
            <a:spLocks noGrp="1"/>
          </p:cNvSpPr>
          <p:nvPr>
            <p:ph type="title"/>
          </p:nvPr>
        </p:nvSpPr>
        <p:spPr/>
        <p:txBody>
          <a:bodyPr/>
          <a:lstStyle/>
          <a:p>
            <a:r>
              <a:rPr lang="en-US" dirty="0"/>
              <a:t>Web App for Containers</a:t>
            </a:r>
          </a:p>
        </p:txBody>
      </p:sp>
      <p:pic>
        <p:nvPicPr>
          <p:cNvPr id="8" name="Content Placeholder 7">
            <a:extLst>
              <a:ext uri="{FF2B5EF4-FFF2-40B4-BE49-F238E27FC236}">
                <a16:creationId xmlns:a16="http://schemas.microsoft.com/office/drawing/2014/main" id="{701D43CA-06F1-3E46-9147-FC14FAADEE78}"/>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1080322" y="2615067"/>
            <a:ext cx="2190138" cy="1627866"/>
          </a:xfrm>
        </p:spPr>
      </p:pic>
    </p:spTree>
    <p:extLst>
      <p:ext uri="{BB962C8B-B14F-4D97-AF65-F5344CB8AC3E}">
        <p14:creationId xmlns:p14="http://schemas.microsoft.com/office/powerpoint/2010/main" val="4278898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98A9295-1AA8-4DDC-9A25-63769BC7D1CE}"/>
              </a:ext>
            </a:extLst>
          </p:cNvPr>
          <p:cNvSpPr>
            <a:spLocks noGrp="1"/>
          </p:cNvSpPr>
          <p:nvPr>
            <p:ph type="title"/>
          </p:nvPr>
        </p:nvSpPr>
        <p:spPr>
          <a:xfrm>
            <a:off x="585216" y="3033223"/>
            <a:ext cx="5510784" cy="498598"/>
          </a:xfrm>
        </p:spPr>
        <p:txBody>
          <a:bodyPr/>
          <a:lstStyle/>
          <a:p>
            <a:r>
              <a:rPr lang="en-CA" dirty="0"/>
              <a:t>Demo</a:t>
            </a:r>
          </a:p>
        </p:txBody>
      </p:sp>
      <p:sp>
        <p:nvSpPr>
          <p:cNvPr id="4" name="Espace réservé du texte 3">
            <a:extLst>
              <a:ext uri="{FF2B5EF4-FFF2-40B4-BE49-F238E27FC236}">
                <a16:creationId xmlns:a16="http://schemas.microsoft.com/office/drawing/2014/main" id="{98FA9733-77CC-4799-94D6-4C54FAB8BAD7}"/>
              </a:ext>
            </a:extLst>
          </p:cNvPr>
          <p:cNvSpPr>
            <a:spLocks noGrp="1"/>
          </p:cNvSpPr>
          <p:nvPr>
            <p:ph type="body" sz="quarter" idx="12"/>
          </p:nvPr>
        </p:nvSpPr>
        <p:spPr>
          <a:xfrm>
            <a:off x="585216" y="3977319"/>
            <a:ext cx="5510784" cy="338554"/>
          </a:xfrm>
        </p:spPr>
        <p:txBody>
          <a:bodyPr/>
          <a:lstStyle/>
          <a:p>
            <a:r>
              <a:rPr lang="en-US" dirty="0"/>
              <a:t>Deploy on Azure Web App for Containers</a:t>
            </a:r>
          </a:p>
        </p:txBody>
      </p:sp>
    </p:spTree>
    <p:extLst>
      <p:ext uri="{BB962C8B-B14F-4D97-AF65-F5344CB8AC3E}">
        <p14:creationId xmlns:p14="http://schemas.microsoft.com/office/powerpoint/2010/main" val="10417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Introduction</a:t>
            </a:r>
            <a:endParaRPr lang="en-CA" dirty="0"/>
          </a:p>
        </p:txBody>
      </p:sp>
      <p:sp>
        <p:nvSpPr>
          <p:cNvPr id="3" name="Espace réservé du texte 2">
            <a:extLst>
              <a:ext uri="{FF2B5EF4-FFF2-40B4-BE49-F238E27FC236}">
                <a16:creationId xmlns:a16="http://schemas.microsoft.com/office/drawing/2014/main" id="{F7C98D76-8B10-4259-BE69-5C1068168BB9}"/>
              </a:ext>
            </a:extLst>
          </p:cNvPr>
          <p:cNvSpPr>
            <a:spLocks noGrp="1"/>
          </p:cNvSpPr>
          <p:nvPr>
            <p:ph type="body" sz="quarter" idx="10"/>
          </p:nvPr>
        </p:nvSpPr>
        <p:spPr>
          <a:xfrm>
            <a:off x="586390" y="1434370"/>
            <a:ext cx="11018520" cy="4481227"/>
          </a:xfrm>
        </p:spPr>
        <p:txBody>
          <a:bodyPr/>
          <a:lstStyle/>
          <a:p>
            <a:pPr marL="457200" indent="-457200" algn="just">
              <a:buFont typeface="Arial" panose="020B0604020202020204" pitchFamily="34" charset="0"/>
              <a:buChar char="•"/>
            </a:pPr>
            <a:r>
              <a:rPr lang="en-US" dirty="0"/>
              <a:t>Modern web applications have higher user expectations and greater demands than ever before. </a:t>
            </a:r>
          </a:p>
          <a:p>
            <a:pPr marL="457200" indent="-457200" algn="just">
              <a:buFont typeface="Arial" panose="020B0604020202020204" pitchFamily="34" charset="0"/>
              <a:buChar char="•"/>
            </a:pPr>
            <a:r>
              <a:rPr lang="en-US" b="1" dirty="0"/>
              <a:t>Available</a:t>
            </a:r>
            <a:r>
              <a:rPr lang="en-US" dirty="0"/>
              <a:t> from anywhere in the world.</a:t>
            </a:r>
          </a:p>
          <a:p>
            <a:pPr marL="457200" indent="-457200" algn="just">
              <a:buFont typeface="Arial" panose="020B0604020202020204" pitchFamily="34" charset="0"/>
              <a:buChar char="•"/>
            </a:pPr>
            <a:r>
              <a:rPr lang="en-US" b="1" dirty="0"/>
              <a:t>Usable</a:t>
            </a:r>
            <a:r>
              <a:rPr lang="en-US" dirty="0"/>
              <a:t> from virtual any device or screen size.</a:t>
            </a:r>
          </a:p>
          <a:p>
            <a:pPr marL="457200" indent="-457200" algn="just">
              <a:buFont typeface="Arial" panose="020B0604020202020204" pitchFamily="34" charset="0"/>
              <a:buChar char="•"/>
            </a:pPr>
            <a:r>
              <a:rPr lang="en-US" b="1" dirty="0"/>
              <a:t>Secure</a:t>
            </a:r>
            <a:r>
              <a:rPr lang="en-US" dirty="0"/>
              <a:t>, </a:t>
            </a:r>
            <a:r>
              <a:rPr lang="en-US" b="1" dirty="0"/>
              <a:t>flexible</a:t>
            </a:r>
            <a:r>
              <a:rPr lang="en-US" dirty="0"/>
              <a:t> and </a:t>
            </a:r>
            <a:r>
              <a:rPr lang="en-US" b="1" dirty="0"/>
              <a:t>scalable</a:t>
            </a:r>
            <a:r>
              <a:rPr lang="en-US" dirty="0"/>
              <a:t>.</a:t>
            </a:r>
          </a:p>
          <a:p>
            <a:pPr marL="457200" indent="-457200" algn="just">
              <a:buFont typeface="Arial" panose="020B0604020202020204" pitchFamily="34" charset="0"/>
              <a:buChar char="•"/>
            </a:pPr>
            <a:r>
              <a:rPr lang="en-US" dirty="0"/>
              <a:t>Cross platform.</a:t>
            </a:r>
          </a:p>
          <a:p>
            <a:pPr marL="457200" indent="-457200" algn="just">
              <a:buFont typeface="Arial" panose="020B0604020202020204" pitchFamily="34" charset="0"/>
              <a:buChar char="•"/>
            </a:pPr>
            <a:r>
              <a:rPr lang="en-US" b="1" dirty="0"/>
              <a:t>Modular</a:t>
            </a:r>
            <a:r>
              <a:rPr lang="en-US" dirty="0"/>
              <a:t> and loosely coupled.</a:t>
            </a:r>
          </a:p>
          <a:p>
            <a:pPr marL="457200" indent="-457200" algn="just">
              <a:buFont typeface="Arial" panose="020B0604020202020204" pitchFamily="34" charset="0"/>
              <a:buChar char="•"/>
            </a:pPr>
            <a:r>
              <a:rPr lang="en-US" b="1" dirty="0"/>
              <a:t>Simple</a:t>
            </a:r>
            <a:r>
              <a:rPr lang="en-US" dirty="0"/>
              <a:t> development and </a:t>
            </a:r>
            <a:r>
              <a:rPr lang="en-US" b="1" dirty="0"/>
              <a:t>deployment</a:t>
            </a:r>
            <a:r>
              <a:rPr lang="en-US" dirty="0"/>
              <a:t>. </a:t>
            </a:r>
          </a:p>
          <a:p>
            <a:pPr marL="457200" indent="-457200" algn="just">
              <a:buFont typeface="Arial" panose="020B0604020202020204" pitchFamily="34" charset="0"/>
              <a:buChar char="•"/>
            </a:pPr>
            <a:r>
              <a:rPr lang="en-US" dirty="0"/>
              <a:t>Cloud-hosted </a:t>
            </a:r>
          </a:p>
        </p:txBody>
      </p:sp>
    </p:spTree>
    <p:extLst>
      <p:ext uri="{BB962C8B-B14F-4D97-AF65-F5344CB8AC3E}">
        <p14:creationId xmlns:p14="http://schemas.microsoft.com/office/powerpoint/2010/main" val="1012406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07094F-CFFE-4A2F-9205-67A9680FC931}"/>
              </a:ext>
            </a:extLst>
          </p:cNvPr>
          <p:cNvSpPr/>
          <p:nvPr/>
        </p:nvSpPr>
        <p:spPr bwMode="auto">
          <a:xfrm>
            <a:off x="0" y="1343771"/>
            <a:ext cx="12436475" cy="934291"/>
          </a:xfrm>
          <a:prstGeom prst="rect">
            <a:avLst/>
          </a:prstGeom>
          <a:solidFill>
            <a:srgbClr val="B8B7B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743200" tIns="46637" rIns="91440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 name="Oval 9">
            <a:extLst>
              <a:ext uri="{FF2B5EF4-FFF2-40B4-BE49-F238E27FC236}">
                <a16:creationId xmlns:a16="http://schemas.microsoft.com/office/drawing/2014/main" id="{838CAC15-6AF1-4D1C-882B-0BFE12CF6106}"/>
              </a:ext>
            </a:extLst>
          </p:cNvPr>
          <p:cNvSpPr/>
          <p:nvPr/>
        </p:nvSpPr>
        <p:spPr bwMode="auto">
          <a:xfrm>
            <a:off x="808036" y="1122683"/>
            <a:ext cx="1376465" cy="1376465"/>
          </a:xfrm>
          <a:prstGeom prst="ellipse">
            <a:avLst/>
          </a:prstGeom>
          <a:solidFill>
            <a:srgbClr val="B8B7B7"/>
          </a:solidFill>
          <a:ln w="76200">
            <a:solidFill>
              <a:srgbClr val="E7A12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2E6A2A08-A752-4BBA-8304-9DA5BA1B1A7B}"/>
              </a:ext>
            </a:extLst>
          </p:cNvPr>
          <p:cNvSpPr>
            <a:spLocks noEditPoints="1"/>
          </p:cNvSpPr>
          <p:nvPr/>
        </p:nvSpPr>
        <p:spPr bwMode="auto">
          <a:xfrm>
            <a:off x="1227920" y="1348894"/>
            <a:ext cx="536695" cy="873445"/>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E7A125"/>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sp>
        <p:nvSpPr>
          <p:cNvPr id="8" name="Text Placeholder 4">
            <a:extLst>
              <a:ext uri="{FF2B5EF4-FFF2-40B4-BE49-F238E27FC236}">
                <a16:creationId xmlns:a16="http://schemas.microsoft.com/office/drawing/2014/main" id="{87696344-6F4C-47A0-B00A-E17B461EAB42}"/>
              </a:ext>
            </a:extLst>
          </p:cNvPr>
          <p:cNvSpPr txBox="1">
            <a:spLocks/>
          </p:cNvSpPr>
          <p:nvPr/>
        </p:nvSpPr>
        <p:spPr>
          <a:xfrm>
            <a:off x="1341436" y="3040062"/>
            <a:ext cx="6286279" cy="1676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dirty="0">
                <a:solidFill>
                  <a:schemeClr val="tx1"/>
                </a:solidFill>
                <a:latin typeface="Segoe UI"/>
              </a:rPr>
              <a:t>Hamida REBAI TRABELSI</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sz="2800" dirty="0">
                <a:solidFill>
                  <a:schemeClr val="tx1"/>
                </a:solidFill>
                <a:latin typeface="Segoe UI Light"/>
              </a:rPr>
              <a:t>MVP in Developer Technologies</a:t>
            </a:r>
          </a:p>
          <a:p>
            <a:pPr marL="0" lvl="0" indent="0">
              <a:buNone/>
              <a:defRPr/>
            </a:pPr>
            <a:r>
              <a:rPr lang="en-US" sz="2800" dirty="0">
                <a:latin typeface="Segoe UI Light"/>
              </a:rPr>
              <a:t>. </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Net Consultant</a:t>
            </a:r>
          </a:p>
          <a:p>
            <a:pPr marL="0" lvl="0" indent="0">
              <a:buNone/>
              <a:defRPr/>
            </a:pPr>
            <a:endParaRPr kumimoji="0" lang="en-US" sz="2800" b="0" i="0" u="none" strike="noStrike" kern="1200" cap="none" spc="0" normalizeH="0" baseline="0" noProof="0" dirty="0">
              <a:ln>
                <a:noFill/>
              </a:ln>
              <a:solidFill>
                <a:schemeClr val="tx1"/>
              </a:solidFill>
              <a:effectLst/>
              <a:uLnTx/>
              <a:uFillTx/>
              <a:latin typeface="Segoe UI Light"/>
              <a:ea typeface="+mn-ea"/>
              <a:cs typeface="+mn-cs"/>
            </a:endParaRPr>
          </a:p>
        </p:txBody>
      </p:sp>
      <p:sp>
        <p:nvSpPr>
          <p:cNvPr id="9" name="Rectangle 8">
            <a:extLst>
              <a:ext uri="{FF2B5EF4-FFF2-40B4-BE49-F238E27FC236}">
                <a16:creationId xmlns:a16="http://schemas.microsoft.com/office/drawing/2014/main" id="{44C0479A-53E5-452E-BBCC-9C451888E845}"/>
              </a:ext>
            </a:extLst>
          </p:cNvPr>
          <p:cNvSpPr/>
          <p:nvPr/>
        </p:nvSpPr>
        <p:spPr>
          <a:xfrm>
            <a:off x="1341436" y="4770576"/>
            <a:ext cx="3395160" cy="1015663"/>
          </a:xfrm>
          <a:prstGeom prst="rect">
            <a:avLst/>
          </a:prstGeom>
        </p:spPr>
        <p:txBody>
          <a:bodyPr wrap="none">
            <a:spAutoFit/>
          </a:bodyPr>
          <a:lstStyle/>
          <a:p>
            <a:pPr lvl="0" defTabSz="932742">
              <a:defRPr/>
            </a:pPr>
            <a:r>
              <a:rPr lang="en-US" sz="2000" dirty="0">
                <a:latin typeface="Segoe UI Light"/>
              </a:rPr>
              <a:t>Twitter: @</a:t>
            </a:r>
            <a:r>
              <a:rPr lang="en-US" sz="2000" dirty="0" err="1">
                <a:latin typeface="Segoe UI Light"/>
              </a:rPr>
              <a:t>rebaihamida</a:t>
            </a:r>
            <a:r>
              <a:rPr lang="en-US" sz="2000" dirty="0">
                <a:latin typeface="Segoe UI Light"/>
              </a:rPr>
              <a:t> </a:t>
            </a:r>
            <a:endParaRPr kumimoji="0" lang="en-US" sz="2000" b="0" i="0" u="none" strike="noStrike" kern="1200" cap="none" spc="0" normalizeH="0" baseline="0" noProof="0" dirty="0">
              <a:ln>
                <a:noFill/>
              </a:ln>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Light"/>
                <a:ea typeface="+mn-ea"/>
                <a:cs typeface="+mn-cs"/>
              </a:rPr>
              <a:t>Email: </a:t>
            </a:r>
            <a:r>
              <a:rPr kumimoji="0" lang="en-US" sz="2000" b="0" i="0" u="none" strike="noStrike" kern="1200" cap="none" spc="0" normalizeH="0" baseline="0" noProof="0" dirty="0">
                <a:ln>
                  <a:noFill/>
                </a:ln>
                <a:effectLst/>
                <a:uLnTx/>
                <a:uFillTx/>
                <a:latin typeface="Segoe UI Light"/>
                <a:ea typeface="+mn-ea"/>
                <a:cs typeface="+mn-cs"/>
                <a:hlinkClick r:id="rId3"/>
              </a:rPr>
              <a:t>didourebai@gmail.com</a:t>
            </a:r>
            <a:endParaRPr kumimoji="0" lang="en-US" sz="2000" b="0" i="0" u="none" strike="noStrike" kern="1200" cap="none" spc="0" normalizeH="0" baseline="0" noProof="0" dirty="0">
              <a:ln>
                <a:noFill/>
              </a:ln>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effectLst/>
                <a:uLnTx/>
                <a:uFillTx/>
                <a:latin typeface="Segoe UI Light"/>
                <a:ea typeface="+mn-ea"/>
                <a:cs typeface="+mn-cs"/>
              </a:rPr>
              <a:t>Github</a:t>
            </a:r>
            <a:r>
              <a:rPr kumimoji="0" lang="en-US" sz="2000" b="0" i="0" u="none" strike="noStrike" kern="1200" cap="none" spc="0" normalizeH="0" baseline="0" noProof="0" dirty="0">
                <a:ln>
                  <a:noFill/>
                </a:ln>
                <a:effectLst/>
                <a:uLnTx/>
                <a:uFillTx/>
                <a:latin typeface="Segoe UI Light"/>
                <a:ea typeface="+mn-ea"/>
                <a:cs typeface="+mn-cs"/>
              </a:rPr>
              <a:t>: </a:t>
            </a:r>
          </a:p>
        </p:txBody>
      </p:sp>
      <p:pic>
        <p:nvPicPr>
          <p:cNvPr id="1026" name="Picture 2" descr="Image result for thank you png transparent">
            <a:extLst>
              <a:ext uri="{FF2B5EF4-FFF2-40B4-BE49-F238E27FC236}">
                <a16:creationId xmlns:a16="http://schemas.microsoft.com/office/drawing/2014/main" id="{D17A21E5-F3D6-4E31-954F-B50D663F3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0958" y="4848857"/>
            <a:ext cx="4671042" cy="196769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EACD175-C9AC-478D-89DC-84FFA55C3991}"/>
              </a:ext>
            </a:extLst>
          </p:cNvPr>
          <p:cNvPicPr>
            <a:picLocks noChangeAspect="1"/>
          </p:cNvPicPr>
          <p:nvPr/>
        </p:nvPicPr>
        <p:blipFill>
          <a:blip r:embed="rId5"/>
          <a:stretch>
            <a:fillRect/>
          </a:stretch>
        </p:blipFill>
        <p:spPr>
          <a:xfrm>
            <a:off x="8645237" y="960364"/>
            <a:ext cx="2911186" cy="3619575"/>
          </a:xfrm>
          <a:prstGeom prst="rect">
            <a:avLst/>
          </a:prstGeom>
        </p:spPr>
      </p:pic>
    </p:spTree>
    <p:extLst>
      <p:ext uri="{BB962C8B-B14F-4D97-AF65-F5344CB8AC3E}">
        <p14:creationId xmlns:p14="http://schemas.microsoft.com/office/powerpoint/2010/main" val="42096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585215" y="3009254"/>
            <a:ext cx="7287197" cy="498598"/>
          </a:xfrm>
        </p:spPr>
        <p:txBody>
          <a:bodyPr/>
          <a:lstStyle/>
          <a:p>
            <a:r>
              <a:rPr lang="en-CA" dirty="0"/>
              <a:t>Client side web technologies </a:t>
            </a:r>
          </a:p>
        </p:txBody>
      </p:sp>
    </p:spTree>
    <p:extLst>
      <p:ext uri="{BB962C8B-B14F-4D97-AF65-F5344CB8AC3E}">
        <p14:creationId xmlns:p14="http://schemas.microsoft.com/office/powerpoint/2010/main" val="136415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5CBD0B-84CE-485E-AB71-696E6852DFDA}"/>
              </a:ext>
            </a:extLst>
          </p:cNvPr>
          <p:cNvSpPr>
            <a:spLocks noGrp="1"/>
          </p:cNvSpPr>
          <p:nvPr>
            <p:ph type="title"/>
          </p:nvPr>
        </p:nvSpPr>
        <p:spPr/>
        <p:txBody>
          <a:bodyPr/>
          <a:lstStyle/>
          <a:p>
            <a:r>
              <a:rPr lang="fr-CA" dirty="0"/>
              <a:t>Agenda</a:t>
            </a:r>
            <a:endParaRPr lang="en-CA" dirty="0"/>
          </a:p>
        </p:txBody>
      </p:sp>
      <p:pic>
        <p:nvPicPr>
          <p:cNvPr id="4" name="Image 3">
            <a:extLst>
              <a:ext uri="{FF2B5EF4-FFF2-40B4-BE49-F238E27FC236}">
                <a16:creationId xmlns:a16="http://schemas.microsoft.com/office/drawing/2014/main" id="{3A528217-46BC-4AC6-A937-F8744CDDB211}"/>
              </a:ext>
            </a:extLst>
          </p:cNvPr>
          <p:cNvPicPr>
            <a:picLocks noChangeAspect="1"/>
          </p:cNvPicPr>
          <p:nvPr/>
        </p:nvPicPr>
        <p:blipFill>
          <a:blip r:embed="rId3"/>
          <a:stretch>
            <a:fillRect/>
          </a:stretch>
        </p:blipFill>
        <p:spPr>
          <a:xfrm>
            <a:off x="2117935" y="1239679"/>
            <a:ext cx="7956130" cy="5378478"/>
          </a:xfrm>
          <a:prstGeom prst="rect">
            <a:avLst/>
          </a:prstGeom>
        </p:spPr>
      </p:pic>
      <p:sp>
        <p:nvSpPr>
          <p:cNvPr id="5" name="Accolade ouvrante 4">
            <a:extLst>
              <a:ext uri="{FF2B5EF4-FFF2-40B4-BE49-F238E27FC236}">
                <a16:creationId xmlns:a16="http://schemas.microsoft.com/office/drawing/2014/main" id="{BD440929-98D4-4DF2-8E24-DFDE54BB0681}"/>
              </a:ext>
            </a:extLst>
          </p:cNvPr>
          <p:cNvSpPr/>
          <p:nvPr/>
        </p:nvSpPr>
        <p:spPr>
          <a:xfrm>
            <a:off x="1937461" y="1491916"/>
            <a:ext cx="649328" cy="1937084"/>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ZoneTexte 5">
            <a:extLst>
              <a:ext uri="{FF2B5EF4-FFF2-40B4-BE49-F238E27FC236}">
                <a16:creationId xmlns:a16="http://schemas.microsoft.com/office/drawing/2014/main" id="{8E5602B2-A41B-431D-9EBE-4C33C3835E18}"/>
              </a:ext>
            </a:extLst>
          </p:cNvPr>
          <p:cNvSpPr txBox="1"/>
          <p:nvPr/>
        </p:nvSpPr>
        <p:spPr>
          <a:xfrm>
            <a:off x="168442" y="2152681"/>
            <a:ext cx="1865272" cy="615553"/>
          </a:xfrm>
          <a:prstGeom prst="rect">
            <a:avLst/>
          </a:prstGeom>
          <a:noFill/>
        </p:spPr>
        <p:txBody>
          <a:bodyPr wrap="square" lIns="0" tIns="0" rIns="0" bIns="0" rtlCol="0">
            <a:spAutoFit/>
          </a:bodyPr>
          <a:lstStyle/>
          <a:p>
            <a:pPr algn="just"/>
            <a:r>
              <a:rPr lang="en-CA" sz="2000" b="1" dirty="0">
                <a:solidFill>
                  <a:srgbClr val="EAA027"/>
                </a:solidFill>
              </a:rPr>
              <a:t>Client side web technologies</a:t>
            </a:r>
          </a:p>
        </p:txBody>
      </p:sp>
      <p:sp>
        <p:nvSpPr>
          <p:cNvPr id="7" name="Accolade ouvrante 6">
            <a:extLst>
              <a:ext uri="{FF2B5EF4-FFF2-40B4-BE49-F238E27FC236}">
                <a16:creationId xmlns:a16="http://schemas.microsoft.com/office/drawing/2014/main" id="{D5967EFF-8B0E-40C4-BC43-AADF9D828153}"/>
              </a:ext>
            </a:extLst>
          </p:cNvPr>
          <p:cNvSpPr/>
          <p:nvPr/>
        </p:nvSpPr>
        <p:spPr>
          <a:xfrm>
            <a:off x="3156284" y="5016877"/>
            <a:ext cx="649328" cy="858253"/>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ZoneTexte 7">
            <a:extLst>
              <a:ext uri="{FF2B5EF4-FFF2-40B4-BE49-F238E27FC236}">
                <a16:creationId xmlns:a16="http://schemas.microsoft.com/office/drawing/2014/main" id="{1560E186-B910-42F6-99B1-F543994689F8}"/>
              </a:ext>
            </a:extLst>
          </p:cNvPr>
          <p:cNvSpPr txBox="1"/>
          <p:nvPr/>
        </p:nvSpPr>
        <p:spPr>
          <a:xfrm>
            <a:off x="806116" y="3363804"/>
            <a:ext cx="1961147" cy="615553"/>
          </a:xfrm>
          <a:prstGeom prst="rect">
            <a:avLst/>
          </a:prstGeom>
          <a:noFill/>
        </p:spPr>
        <p:txBody>
          <a:bodyPr wrap="square" lIns="0" tIns="0" rIns="0" bIns="0" rtlCol="0">
            <a:spAutoFit/>
          </a:bodyPr>
          <a:lstStyle/>
          <a:p>
            <a:pPr algn="just"/>
            <a:r>
              <a:rPr lang="en-CA" sz="2000" b="1" dirty="0">
                <a:solidFill>
                  <a:srgbClr val="7BB82F"/>
                </a:solidFill>
              </a:rPr>
              <a:t>Server side web technologies</a:t>
            </a:r>
          </a:p>
        </p:txBody>
      </p:sp>
      <p:sp>
        <p:nvSpPr>
          <p:cNvPr id="9" name="Accolade fermante 8">
            <a:extLst>
              <a:ext uri="{FF2B5EF4-FFF2-40B4-BE49-F238E27FC236}">
                <a16:creationId xmlns:a16="http://schemas.microsoft.com/office/drawing/2014/main" id="{C412D56E-4284-476F-83E5-5F843647132D}"/>
              </a:ext>
            </a:extLst>
          </p:cNvPr>
          <p:cNvSpPr/>
          <p:nvPr/>
        </p:nvSpPr>
        <p:spPr>
          <a:xfrm>
            <a:off x="8975558" y="3862137"/>
            <a:ext cx="360947" cy="37297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ZoneTexte 9">
            <a:extLst>
              <a:ext uri="{FF2B5EF4-FFF2-40B4-BE49-F238E27FC236}">
                <a16:creationId xmlns:a16="http://schemas.microsoft.com/office/drawing/2014/main" id="{A4CAB33F-9326-4ADF-A844-666D0A74E002}"/>
              </a:ext>
            </a:extLst>
          </p:cNvPr>
          <p:cNvSpPr txBox="1"/>
          <p:nvPr/>
        </p:nvSpPr>
        <p:spPr>
          <a:xfrm>
            <a:off x="9452347" y="3894737"/>
            <a:ext cx="2269852" cy="307777"/>
          </a:xfrm>
          <a:prstGeom prst="rect">
            <a:avLst/>
          </a:prstGeom>
          <a:noFill/>
        </p:spPr>
        <p:txBody>
          <a:bodyPr wrap="none" lIns="0" tIns="0" rIns="0" bIns="0" rtlCol="0">
            <a:spAutoFit/>
          </a:bodyPr>
          <a:lstStyle/>
          <a:p>
            <a:pPr algn="l"/>
            <a:r>
              <a:rPr lang="fr-CA" sz="2000" b="1" dirty="0">
                <a:solidFill>
                  <a:srgbClr val="824D09"/>
                </a:solidFill>
              </a:rPr>
              <a:t>SGBDR and NoSQL</a:t>
            </a:r>
            <a:endParaRPr lang="en-CA" sz="2000" b="1" dirty="0" err="1">
              <a:solidFill>
                <a:srgbClr val="824D09"/>
              </a:solidFill>
            </a:endParaRPr>
          </a:p>
        </p:txBody>
      </p:sp>
      <p:sp>
        <p:nvSpPr>
          <p:cNvPr id="11" name="Accolade ouvrante 10">
            <a:extLst>
              <a:ext uri="{FF2B5EF4-FFF2-40B4-BE49-F238E27FC236}">
                <a16:creationId xmlns:a16="http://schemas.microsoft.com/office/drawing/2014/main" id="{64A042AF-433D-414D-877D-F293536FDC9F}"/>
              </a:ext>
            </a:extLst>
          </p:cNvPr>
          <p:cNvSpPr/>
          <p:nvPr/>
        </p:nvSpPr>
        <p:spPr>
          <a:xfrm>
            <a:off x="2919663" y="3420979"/>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ZoneTexte 11">
            <a:extLst>
              <a:ext uri="{FF2B5EF4-FFF2-40B4-BE49-F238E27FC236}">
                <a16:creationId xmlns:a16="http://schemas.microsoft.com/office/drawing/2014/main" id="{ABC8D020-0D03-4F41-BA83-163EF90A7662}"/>
              </a:ext>
            </a:extLst>
          </p:cNvPr>
          <p:cNvSpPr txBox="1"/>
          <p:nvPr/>
        </p:nvSpPr>
        <p:spPr>
          <a:xfrm>
            <a:off x="1042737" y="4302332"/>
            <a:ext cx="1961147" cy="307777"/>
          </a:xfrm>
          <a:prstGeom prst="rect">
            <a:avLst/>
          </a:prstGeom>
          <a:noFill/>
        </p:spPr>
        <p:txBody>
          <a:bodyPr wrap="square" lIns="0" tIns="0" rIns="0" bIns="0" rtlCol="0">
            <a:spAutoFit/>
          </a:bodyPr>
          <a:lstStyle/>
          <a:p>
            <a:pPr algn="just"/>
            <a:r>
              <a:rPr lang="en-CA" sz="2000" b="1" dirty="0">
                <a:solidFill>
                  <a:srgbClr val="6D3528"/>
                </a:solidFill>
              </a:rPr>
              <a:t>Languages</a:t>
            </a:r>
          </a:p>
        </p:txBody>
      </p:sp>
      <p:sp>
        <p:nvSpPr>
          <p:cNvPr id="13" name="Accolade ouvrante 12">
            <a:extLst>
              <a:ext uri="{FF2B5EF4-FFF2-40B4-BE49-F238E27FC236}">
                <a16:creationId xmlns:a16="http://schemas.microsoft.com/office/drawing/2014/main" id="{AB2FDCCA-22F3-4BA9-95FB-91FE23834D50}"/>
              </a:ext>
            </a:extLst>
          </p:cNvPr>
          <p:cNvSpPr/>
          <p:nvPr/>
        </p:nvSpPr>
        <p:spPr>
          <a:xfrm>
            <a:off x="3156284" y="4275356"/>
            <a:ext cx="649328" cy="781535"/>
          </a:xfrm>
          <a:prstGeom prst="leftBrace">
            <a:avLst>
              <a:gd name="adj1" fmla="val 8333"/>
              <a:gd name="adj2" fmla="val 524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ZoneTexte 13">
            <a:extLst>
              <a:ext uri="{FF2B5EF4-FFF2-40B4-BE49-F238E27FC236}">
                <a16:creationId xmlns:a16="http://schemas.microsoft.com/office/drawing/2014/main" id="{15EF5F44-67DA-4749-AEBD-5CBFE6128036}"/>
              </a:ext>
            </a:extLst>
          </p:cNvPr>
          <p:cNvSpPr txBox="1"/>
          <p:nvPr/>
        </p:nvSpPr>
        <p:spPr>
          <a:xfrm>
            <a:off x="383006" y="5292114"/>
            <a:ext cx="2761246" cy="307777"/>
          </a:xfrm>
          <a:prstGeom prst="rect">
            <a:avLst/>
          </a:prstGeom>
          <a:noFill/>
        </p:spPr>
        <p:txBody>
          <a:bodyPr wrap="square" lIns="0" tIns="0" rIns="0" bIns="0" rtlCol="0">
            <a:spAutoFit/>
          </a:bodyPr>
          <a:lstStyle/>
          <a:p>
            <a:pPr algn="just"/>
            <a:r>
              <a:rPr lang="en-CA" sz="2000" b="1" dirty="0">
                <a:solidFill>
                  <a:srgbClr val="E7A125"/>
                </a:solidFill>
              </a:rPr>
              <a:t>OS and Cloud Provider</a:t>
            </a:r>
          </a:p>
        </p:txBody>
      </p:sp>
      <p:sp>
        <p:nvSpPr>
          <p:cNvPr id="3" name="Rectangle : coins arrondis 2">
            <a:extLst>
              <a:ext uri="{FF2B5EF4-FFF2-40B4-BE49-F238E27FC236}">
                <a16:creationId xmlns:a16="http://schemas.microsoft.com/office/drawing/2014/main" id="{F73A9E0B-D379-4F0A-BEC0-96AEE4436DA9}"/>
              </a:ext>
            </a:extLst>
          </p:cNvPr>
          <p:cNvSpPr/>
          <p:nvPr/>
        </p:nvSpPr>
        <p:spPr bwMode="auto">
          <a:xfrm>
            <a:off x="84882" y="1111327"/>
            <a:ext cx="11938676" cy="2345790"/>
          </a:xfrm>
          <a:prstGeom prst="roundRect">
            <a:avLst/>
          </a:prstGeom>
          <a:noFill/>
          <a:ln w="41275">
            <a:headEnd type="none" w="med" len="med"/>
            <a:tailEnd type="none" w="med" len="med"/>
          </a:ln>
          <a:effectLst>
            <a:outerShdw blurRad="50800" dist="38100" dir="3300000" algn="tl" rotWithShape="0">
              <a:schemeClr val="accent3">
                <a:alpha val="40000"/>
              </a:scheme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6815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8EC4FC-FC69-425F-9439-4CD6271886A2}"/>
              </a:ext>
            </a:extLst>
          </p:cNvPr>
          <p:cNvSpPr>
            <a:spLocks noGrp="1"/>
          </p:cNvSpPr>
          <p:nvPr>
            <p:ph type="title"/>
          </p:nvPr>
        </p:nvSpPr>
        <p:spPr>
          <a:xfrm>
            <a:off x="494259" y="2515238"/>
            <a:ext cx="7750331" cy="1107996"/>
          </a:xfrm>
        </p:spPr>
        <p:txBody>
          <a:bodyPr/>
          <a:lstStyle/>
          <a:p>
            <a:r>
              <a:rPr lang="en-US" dirty="0"/>
              <a:t>JavaScript libraries and frameworks</a:t>
            </a:r>
            <a:endParaRPr lang="en-CA" dirty="0"/>
          </a:p>
        </p:txBody>
      </p:sp>
    </p:spTree>
    <p:extLst>
      <p:ext uri="{BB962C8B-B14F-4D97-AF65-F5344CB8AC3E}">
        <p14:creationId xmlns:p14="http://schemas.microsoft.com/office/powerpoint/2010/main" val="180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0013B6C-C746-4FDE-B31D-D4D29B428C5A}"/>
              </a:ext>
            </a:extLst>
          </p:cNvPr>
          <p:cNvPicPr>
            <a:picLocks noChangeAspect="1"/>
          </p:cNvPicPr>
          <p:nvPr/>
        </p:nvPicPr>
        <p:blipFill>
          <a:blip r:embed="rId2"/>
          <a:stretch>
            <a:fillRect/>
          </a:stretch>
        </p:blipFill>
        <p:spPr>
          <a:xfrm>
            <a:off x="0" y="1165544"/>
            <a:ext cx="12192000" cy="4526911"/>
          </a:xfrm>
          <a:prstGeom prst="rect">
            <a:avLst/>
          </a:prstGeom>
        </p:spPr>
      </p:pic>
    </p:spTree>
    <p:extLst>
      <p:ext uri="{BB962C8B-B14F-4D97-AF65-F5344CB8AC3E}">
        <p14:creationId xmlns:p14="http://schemas.microsoft.com/office/powerpoint/2010/main" val="263420649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customXml/itemProps3.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11752</TotalTime>
  <Words>4213</Words>
  <Application>Microsoft Office PowerPoint</Application>
  <PresentationFormat>Grand écran</PresentationFormat>
  <Paragraphs>478</Paragraphs>
  <Slides>50</Slides>
  <Notes>49</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50</vt:i4>
      </vt:variant>
    </vt:vector>
  </HeadingPairs>
  <TitlesOfParts>
    <vt:vector size="61"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Présentation PowerPoint</vt:lpstr>
      <vt:lpstr>Modern Web Development in Azure</vt:lpstr>
      <vt:lpstr>Hamida REBAI TRABELSI  </vt:lpstr>
      <vt:lpstr>Agenda</vt:lpstr>
      <vt:lpstr>Introduction</vt:lpstr>
      <vt:lpstr>Client side web technologies </vt:lpstr>
      <vt:lpstr>Agenda</vt:lpstr>
      <vt:lpstr>JavaScript libraries and frameworks</vt:lpstr>
      <vt:lpstr>Présentation PowerPoint</vt:lpstr>
      <vt:lpstr>JavaScript Framework</vt:lpstr>
      <vt:lpstr>JavaScript Libraries</vt:lpstr>
      <vt:lpstr>Front-end Frameworks</vt:lpstr>
      <vt:lpstr>Présentation PowerPoint</vt:lpstr>
      <vt:lpstr>Front-end Frameworks</vt:lpstr>
      <vt:lpstr>Web Application Frameworks</vt:lpstr>
      <vt:lpstr>Présentation PowerPoint</vt:lpstr>
      <vt:lpstr>Web Application Frameworks</vt:lpstr>
      <vt:lpstr>.NET Core 3.1</vt:lpstr>
      <vt:lpstr>ASP.NET Core </vt:lpstr>
      <vt:lpstr>Présentation PowerPoint</vt:lpstr>
      <vt:lpstr>Présentation PowerPoint</vt:lpstr>
      <vt:lpstr>Blazor</vt:lpstr>
      <vt:lpstr>Présentation PowerPoint</vt:lpstr>
      <vt:lpstr>Présentation PowerPoint</vt:lpstr>
      <vt:lpstr>Agenda</vt:lpstr>
      <vt:lpstr>Technologies and Patterns</vt:lpstr>
      <vt:lpstr>Evolution of Software architecture</vt:lpstr>
      <vt:lpstr>Architectural principles</vt:lpstr>
      <vt:lpstr>Présentation PowerPoint</vt:lpstr>
      <vt:lpstr>Microservices architecture</vt:lpstr>
      <vt:lpstr>Présentation PowerPoint</vt:lpstr>
      <vt:lpstr>Tools</vt:lpstr>
      <vt:lpstr>Visual Studio 2019 </vt:lpstr>
      <vt:lpstr>Visual Studio Code</vt:lpstr>
      <vt:lpstr>Visual Studio Online</vt:lpstr>
      <vt:lpstr>Languages</vt:lpstr>
      <vt:lpstr>Agenda</vt:lpstr>
      <vt:lpstr>Modern Apps on Azure with Containers </vt:lpstr>
      <vt:lpstr>Docker container</vt:lpstr>
      <vt:lpstr>Docker</vt:lpstr>
      <vt:lpstr>Containers in Azure </vt:lpstr>
      <vt:lpstr>Azure Container Instances (ACI)</vt:lpstr>
      <vt:lpstr>Demo</vt:lpstr>
      <vt:lpstr>Azure Container Instances (ACI)</vt:lpstr>
      <vt:lpstr>Demo</vt:lpstr>
      <vt:lpstr>Azure App Service</vt:lpstr>
      <vt:lpstr>Azure App Service</vt:lpstr>
      <vt:lpstr>Web App for Containers</vt:lpstr>
      <vt:lpstr>Demo</vt:lpstr>
      <vt:lpstr>Présentation PowerPoint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Microsoft Ignite The Tour FY20</dc:subject>
  <dc:creator>Hamida REBAÏ</dc:creator>
  <cp:keywords>Microsoft Ignite The Tour FY20</cp:keywords>
  <dc:description/>
  <cp:lastModifiedBy>Hamida REBAÏ</cp:lastModifiedBy>
  <cp:revision>92</cp:revision>
  <dcterms:created xsi:type="dcterms:W3CDTF">2019-11-02T11:58:15Z</dcterms:created>
  <dcterms:modified xsi:type="dcterms:W3CDTF">2020-01-08T18:07:21Z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